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7.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8.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9.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7" r:id="rId1"/>
  </p:sldMasterIdLst>
  <p:notesMasterIdLst>
    <p:notesMasterId r:id="rId66"/>
  </p:notesMasterIdLst>
  <p:sldIdLst>
    <p:sldId id="275" r:id="rId2"/>
    <p:sldId id="276" r:id="rId3"/>
    <p:sldId id="278" r:id="rId4"/>
    <p:sldId id="279" r:id="rId5"/>
    <p:sldId id="280" r:id="rId6"/>
    <p:sldId id="330" r:id="rId7"/>
    <p:sldId id="281" r:id="rId8"/>
    <p:sldId id="282" r:id="rId9"/>
    <p:sldId id="365" r:id="rId10"/>
    <p:sldId id="332" r:id="rId11"/>
    <p:sldId id="364" r:id="rId12"/>
    <p:sldId id="313" r:id="rId13"/>
    <p:sldId id="358" r:id="rId14"/>
    <p:sldId id="292" r:id="rId15"/>
    <p:sldId id="335" r:id="rId16"/>
    <p:sldId id="295" r:id="rId17"/>
    <p:sldId id="296" r:id="rId18"/>
    <p:sldId id="297" r:id="rId19"/>
    <p:sldId id="298" r:id="rId20"/>
    <p:sldId id="299" r:id="rId21"/>
    <p:sldId id="300" r:id="rId22"/>
    <p:sldId id="301" r:id="rId23"/>
    <p:sldId id="293" r:id="rId24"/>
    <p:sldId id="336" r:id="rId25"/>
    <p:sldId id="337" r:id="rId26"/>
    <p:sldId id="338" r:id="rId27"/>
    <p:sldId id="308" r:id="rId28"/>
    <p:sldId id="305" r:id="rId29"/>
    <p:sldId id="306" r:id="rId30"/>
    <p:sldId id="307" r:id="rId31"/>
    <p:sldId id="309" r:id="rId32"/>
    <p:sldId id="310" r:id="rId33"/>
    <p:sldId id="311" r:id="rId34"/>
    <p:sldId id="285" r:id="rId35"/>
    <p:sldId id="342" r:id="rId36"/>
    <p:sldId id="317" r:id="rId37"/>
    <p:sldId id="319" r:id="rId38"/>
    <p:sldId id="359" r:id="rId39"/>
    <p:sldId id="318" r:id="rId40"/>
    <p:sldId id="320" r:id="rId41"/>
    <p:sldId id="321" r:id="rId42"/>
    <p:sldId id="322" r:id="rId43"/>
    <p:sldId id="324" r:id="rId44"/>
    <p:sldId id="286" r:id="rId45"/>
    <p:sldId id="355" r:id="rId46"/>
    <p:sldId id="356" r:id="rId47"/>
    <p:sldId id="353" r:id="rId48"/>
    <p:sldId id="357" r:id="rId49"/>
    <p:sldId id="344" r:id="rId50"/>
    <p:sldId id="327" r:id="rId51"/>
    <p:sldId id="343" r:id="rId52"/>
    <p:sldId id="345" r:id="rId53"/>
    <p:sldId id="347" r:id="rId54"/>
    <p:sldId id="348" r:id="rId55"/>
    <p:sldId id="360" r:id="rId56"/>
    <p:sldId id="287" r:id="rId57"/>
    <p:sldId id="340" r:id="rId58"/>
    <p:sldId id="316" r:id="rId59"/>
    <p:sldId id="341" r:id="rId60"/>
    <p:sldId id="288" r:id="rId61"/>
    <p:sldId id="361" r:id="rId62"/>
    <p:sldId id="362" r:id="rId63"/>
    <p:sldId id="289" r:id="rId64"/>
    <p:sldId id="363" r:id="rId65"/>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8BB157E-0D5C-2247-8F7A-48FD46F60670}">
          <p14:sldIdLst>
            <p14:sldId id="275"/>
          </p14:sldIdLst>
        </p14:section>
        <p14:section name="Introduction" id="{36E7B969-57B7-0741-8127-8EDA6082276F}">
          <p14:sldIdLst>
            <p14:sldId id="276"/>
            <p14:sldId id="278"/>
            <p14:sldId id="279"/>
            <p14:sldId id="280"/>
            <p14:sldId id="330"/>
          </p14:sldIdLst>
        </p14:section>
        <p14:section name="Contributions &amp; Agenda" id="{70FCF4BC-44A6-6D43-952A-67335D8570D3}">
          <p14:sldIdLst>
            <p14:sldId id="281"/>
            <p14:sldId id="282"/>
          </p14:sldIdLst>
        </p14:section>
        <p14:section name="Background" id="{4DEA849B-9FF1-AF44-9B6F-41D1270ED845}">
          <p14:sldIdLst>
            <p14:sldId id="365"/>
            <p14:sldId id="332"/>
            <p14:sldId id="364"/>
            <p14:sldId id="313"/>
            <p14:sldId id="358"/>
          </p14:sldIdLst>
        </p14:section>
        <p14:section name="Multi-Target Regression" id="{C9B2E4F9-EC6A-284C-8EBA-A9F1148651F2}">
          <p14:sldIdLst>
            <p14:sldId id="292"/>
            <p14:sldId id="335"/>
            <p14:sldId id="295"/>
            <p14:sldId id="296"/>
            <p14:sldId id="297"/>
            <p14:sldId id="298"/>
            <p14:sldId id="299"/>
            <p14:sldId id="300"/>
            <p14:sldId id="301"/>
          </p14:sldIdLst>
        </p14:section>
        <p14:section name="Multi-Instance Classification" id="{D48AD9B0-C469-CB45-A05C-5D59E0056BCE}">
          <p14:sldIdLst>
            <p14:sldId id="293"/>
            <p14:sldId id="336"/>
            <p14:sldId id="337"/>
            <p14:sldId id="338"/>
            <p14:sldId id="308"/>
            <p14:sldId id="305"/>
            <p14:sldId id="306"/>
            <p14:sldId id="307"/>
            <p14:sldId id="309"/>
            <p14:sldId id="310"/>
            <p14:sldId id="311"/>
          </p14:sldIdLst>
        </p14:section>
        <p14:section name="Online Learning" id="{0037C51F-6019-2A42-8448-8C9F3D610977}">
          <p14:sldIdLst>
            <p14:sldId id="285"/>
            <p14:sldId id="342"/>
            <p14:sldId id="317"/>
            <p14:sldId id="319"/>
            <p14:sldId id="359"/>
            <p14:sldId id="318"/>
            <p14:sldId id="320"/>
            <p14:sldId id="321"/>
            <p14:sldId id="322"/>
            <p14:sldId id="324"/>
          </p14:sldIdLst>
        </p14:section>
        <p14:section name="Data Stream Classification" id="{3EB60703-F53C-DB46-BB4A-30FF19DAD1BE}">
          <p14:sldIdLst>
            <p14:sldId id="286"/>
            <p14:sldId id="355"/>
            <p14:sldId id="356"/>
            <p14:sldId id="353"/>
            <p14:sldId id="357"/>
            <p14:sldId id="344"/>
            <p14:sldId id="327"/>
            <p14:sldId id="343"/>
            <p14:sldId id="345"/>
            <p14:sldId id="347"/>
            <p14:sldId id="348"/>
          </p14:sldIdLst>
        </p14:section>
        <p14:section name="Conclusions &amp; Future Work" id="{DA592D96-CB82-5547-9552-7D7C9F0C45B7}">
          <p14:sldIdLst>
            <p14:sldId id="360"/>
            <p14:sldId id="287"/>
            <p14:sldId id="340"/>
            <p14:sldId id="316"/>
            <p14:sldId id="341"/>
            <p14:sldId id="288"/>
            <p14:sldId id="361"/>
            <p14:sldId id="362"/>
          </p14:sldIdLst>
        </p14:section>
        <p14:section name="Vita" id="{FAC11BF6-AC07-784C-A6C2-393D0ED40CE3}">
          <p14:sldIdLst>
            <p14:sldId id="289"/>
            <p14:sldId id="363"/>
          </p14:sldIdLst>
        </p14:section>
      </p14:sectionLst>
    </p:ext>
    <p:ext uri="{EFAFB233-063F-42B5-8137-9DF3F51BA10A}">
      <p15:sldGuideLst xmlns:p15="http://schemas.microsoft.com/office/powerpoint/2012/main">
        <p15:guide id="1" orient="horz" pos="1620" userDrawn="1">
          <p15:clr>
            <a:srgbClr val="A4A3A4"/>
          </p15:clr>
        </p15:guide>
        <p15:guide id="2" pos="28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CC"/>
    <a:srgbClr val="FFBA00"/>
    <a:srgbClr val="E6E6E6"/>
    <a:srgbClr val="333333"/>
    <a:srgbClr val="4A4C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47" autoAdjust="0"/>
    <p:restoredTop sz="58379"/>
  </p:normalViewPr>
  <p:slideViewPr>
    <p:cSldViewPr snapToGrid="0" snapToObjects="1" showGuides="1">
      <p:cViewPr varScale="1">
        <p:scale>
          <a:sx n="95" d="100"/>
          <a:sy n="95" d="100"/>
        </p:scale>
        <p:origin x="1888" y="160"/>
      </p:cViewPr>
      <p:guideLst>
        <p:guide orient="horz" pos="1620"/>
        <p:guide pos="280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6" d="100"/>
          <a:sy n="96" d="100"/>
        </p:scale>
        <p:origin x="2288" y="168"/>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50D911-F946-6746-8231-46D141C2780B}" type="doc">
      <dgm:prSet loTypeId="urn:microsoft.com/office/officeart/2005/8/layout/hierarchy6" loCatId="" qsTypeId="urn:microsoft.com/office/officeart/2005/8/quickstyle/simple1" qsCatId="simple" csTypeId="urn:microsoft.com/office/officeart/2005/8/colors/colorful3" csCatId="colorful" phldr="1"/>
      <dgm:spPr/>
      <dgm:t>
        <a:bodyPr/>
        <a:lstStyle/>
        <a:p>
          <a:endParaRPr lang="en-US"/>
        </a:p>
      </dgm:t>
    </dgm:pt>
    <dgm:pt modelId="{E650DF21-A2EF-0443-9E72-66717ED8EF4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Data Stream Learning</a:t>
          </a:r>
        </a:p>
      </dgm:t>
    </dgm:pt>
    <dgm:pt modelId="{BF04B394-2EB3-1D42-BA22-6CE65FA19F8A}" type="par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63466838-211A-E142-8CEF-69A9AAE0822D}" type="sib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0F5A2C9B-7962-2D4C-9BEC-0DF24CBBEB9F}">
      <dgm:prSet phldrT="[Text]" custT="1"/>
      <dgm:spPr/>
      <dgm:t>
        <a:bodyPr/>
        <a:lstStyle/>
        <a:p>
          <a:r>
            <a:rPr lang="en-US" sz="1800" dirty="0">
              <a:solidFill>
                <a:schemeClr val="tx1"/>
              </a:solidFill>
              <a:latin typeface="Arial" panose="020B0604020202020204" pitchFamily="34" charset="0"/>
              <a:cs typeface="Arial" panose="020B0604020202020204" pitchFamily="34" charset="0"/>
            </a:rPr>
            <a:t>Stationary</a:t>
          </a:r>
        </a:p>
      </dgm:t>
    </dgm:pt>
    <dgm:pt modelId="{6A105F67-FEAA-E04A-A7E6-FFCDDF6AD42C}" type="par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C5456F6D-CEA0-144C-8CBE-E99793E3B97A}" type="sib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2C2AA0A-C7DD-8941-827A-5FFB27DCCB4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F598F4A3-F1A9-1647-B452-381A99396C3B}" type="par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A75A6D1B-4211-574A-81FE-302334178097}" type="sib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BFD32475-69D9-A349-8F5E-83B668C299E3}">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A8844C39-3BD7-1644-BA8F-BEB99FF154C3}" type="par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68E8322-FFAE-AC41-A6E1-F84A2A466FD7}" type="sib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35A655D-62DB-7E4F-BB77-BEB74AE05241}">
      <dgm:prSet phldrT="[Text]" custT="1"/>
      <dgm:spPr/>
      <dgm:t>
        <a:bodyPr/>
        <a:lstStyle/>
        <a:p>
          <a:r>
            <a:rPr lang="en-US" sz="1800">
              <a:solidFill>
                <a:schemeClr val="tx1"/>
              </a:solidFill>
              <a:latin typeface="Arial" panose="020B0604020202020204" pitchFamily="34" charset="0"/>
              <a:cs typeface="Arial" panose="020B0604020202020204" pitchFamily="34" charset="0"/>
            </a:rPr>
            <a:t>Non-Stationary</a:t>
          </a:r>
          <a:endParaRPr lang="en-US" sz="1800" dirty="0">
            <a:solidFill>
              <a:schemeClr val="tx1"/>
            </a:solidFill>
            <a:latin typeface="Arial" panose="020B0604020202020204" pitchFamily="34" charset="0"/>
            <a:cs typeface="Arial" panose="020B0604020202020204" pitchFamily="34" charset="0"/>
          </a:endParaRPr>
        </a:p>
      </dgm:t>
    </dgm:pt>
    <dgm:pt modelId="{FBE859C5-6008-2D41-BAC2-84B55BAB0B72}" type="par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9B18B6C0-C294-0748-B8F3-1281C9A77DEC}" type="sib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9296CF6-A66F-4848-A1AD-16C72B9E2E1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507A16C2-AD39-B241-8A90-EF5FA63DD3C8}" type="par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7FA4E42-2F1A-E84D-B412-C42D9D1966C8}" type="sib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FB0B866-7EBC-5941-B93F-12AFE5F369E6}">
      <dgm:prSet phldrT="[Text]" custT="1"/>
      <dgm:spPr/>
      <dgm:t>
        <a:bodyPr/>
        <a:lstStyle/>
        <a:p>
          <a:r>
            <a:rPr lang="en-US" sz="2400" dirty="0">
              <a:solidFill>
                <a:schemeClr val="tx1"/>
              </a:solidFill>
              <a:latin typeface="Arial" panose="020B0604020202020204" pitchFamily="34" charset="0"/>
              <a:cs typeface="Arial" panose="020B0604020202020204" pitchFamily="34" charset="0"/>
            </a:rPr>
            <a:t> </a:t>
          </a:r>
        </a:p>
      </dgm:t>
    </dgm:pt>
    <dgm:pt modelId="{2FF8CC2B-7B3C-DD45-AA05-5AD88817CB02}" type="par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019ECA3-02E2-8A4F-A890-96DA86FC3DE1}" type="sib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2FD267A2-1F39-F747-94C2-59890CEB5A16}">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Stream Type</a:t>
          </a:r>
        </a:p>
      </dgm:t>
    </dgm:pt>
    <dgm:pt modelId="{2DE2A538-9CF2-3545-BE06-69EDF72C4213}" type="par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E6D5A6F-A8EC-9D43-ADD3-D31ADA05F12D}" type="sib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226F4C6-3E85-124C-9D58-1B6CD6336C3A}">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Learning </a:t>
          </a:r>
        </a:p>
        <a:p>
          <a:pPr algn="l"/>
          <a:r>
            <a:rPr lang="en-US" sz="2000" b="1" i="1" dirty="0">
              <a:solidFill>
                <a:schemeClr val="tx1"/>
              </a:solidFill>
              <a:latin typeface="Arial" panose="020B0604020202020204" pitchFamily="34" charset="0"/>
              <a:cs typeface="Arial" panose="020B0604020202020204" pitchFamily="34" charset="0"/>
            </a:rPr>
            <a:t>Mode</a:t>
          </a:r>
        </a:p>
      </dgm:t>
    </dgm:pt>
    <dgm:pt modelId="{1A1B61DD-45D1-E143-B988-94DF4CBF1A39}" type="par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54BF102-0292-EA4F-B609-B3CCD7F5D729}" type="sib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BBBA7A7-295A-6F44-A57C-AF956685E53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D90CEC4A-56A9-7A46-B50F-5FED83D7F3B2}" type="par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85F2E1D-E074-9846-BF6B-ACD6C6E8F617}" type="sib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7E2CA599-F1D9-B446-B391-BA9494757B5A}" type="pres">
      <dgm:prSet presAssocID="{1650D911-F946-6746-8231-46D141C2780B}" presName="mainComposite" presStyleCnt="0">
        <dgm:presLayoutVars>
          <dgm:chPref val="1"/>
          <dgm:dir/>
          <dgm:animOne val="branch"/>
          <dgm:animLvl val="lvl"/>
          <dgm:resizeHandles val="exact"/>
        </dgm:presLayoutVars>
      </dgm:prSet>
      <dgm:spPr/>
    </dgm:pt>
    <dgm:pt modelId="{0F088ECE-0804-DA42-965D-941A6A717231}" type="pres">
      <dgm:prSet presAssocID="{1650D911-F946-6746-8231-46D141C2780B}" presName="hierFlow" presStyleCnt="0"/>
      <dgm:spPr/>
    </dgm:pt>
    <dgm:pt modelId="{FE25E220-1EF6-C546-AA1F-718BA09E54AB}" type="pres">
      <dgm:prSet presAssocID="{1650D911-F946-6746-8231-46D141C2780B}" presName="firstBuf" presStyleCnt="0"/>
      <dgm:spPr/>
    </dgm:pt>
    <dgm:pt modelId="{3DE66A66-DE49-6143-9728-9F2E31A58442}" type="pres">
      <dgm:prSet presAssocID="{1650D911-F946-6746-8231-46D141C2780B}" presName="hierChild1" presStyleCnt="0">
        <dgm:presLayoutVars>
          <dgm:chPref val="1"/>
          <dgm:animOne val="branch"/>
          <dgm:animLvl val="lvl"/>
        </dgm:presLayoutVars>
      </dgm:prSet>
      <dgm:spPr/>
    </dgm:pt>
    <dgm:pt modelId="{1797DCEB-E914-C24C-8ED7-F013300BD4F8}" type="pres">
      <dgm:prSet presAssocID="{E650DF21-A2EF-0443-9E72-66717ED8EF4E}" presName="Name14" presStyleCnt="0"/>
      <dgm:spPr/>
    </dgm:pt>
    <dgm:pt modelId="{0DB076CD-DEF1-F348-B0C5-018B9555AE76}" type="pres">
      <dgm:prSet presAssocID="{E650DF21-A2EF-0443-9E72-66717ED8EF4E}" presName="level1Shape" presStyleLbl="node0" presStyleIdx="0" presStyleCnt="1" custScaleX="205782" custLinFactNeighborX="-50209">
        <dgm:presLayoutVars>
          <dgm:chPref val="3"/>
        </dgm:presLayoutVars>
      </dgm:prSet>
      <dgm:spPr/>
    </dgm:pt>
    <dgm:pt modelId="{2901297F-E445-6747-99C3-1F6BB45875B6}" type="pres">
      <dgm:prSet presAssocID="{E650DF21-A2EF-0443-9E72-66717ED8EF4E}" presName="hierChild2" presStyleCnt="0"/>
      <dgm:spPr/>
    </dgm:pt>
    <dgm:pt modelId="{C05015B9-6BF8-A647-88AA-E9C2B38643E9}" type="pres">
      <dgm:prSet presAssocID="{6A105F67-FEAA-E04A-A7E6-FFCDDF6AD42C}" presName="Name19" presStyleLbl="parChTrans1D2" presStyleIdx="0" presStyleCnt="2"/>
      <dgm:spPr/>
    </dgm:pt>
    <dgm:pt modelId="{DCB712D0-D5EC-AC43-A611-B597DE95F59B}" type="pres">
      <dgm:prSet presAssocID="{0F5A2C9B-7962-2D4C-9BEC-0DF24CBBEB9F}" presName="Name21" presStyleCnt="0"/>
      <dgm:spPr/>
    </dgm:pt>
    <dgm:pt modelId="{FDE68523-B4B6-BE46-B343-8F03F9517249}" type="pres">
      <dgm:prSet presAssocID="{0F5A2C9B-7962-2D4C-9BEC-0DF24CBBEB9F}" presName="level2Shape" presStyleLbl="node2" presStyleIdx="0" presStyleCnt="2" custScaleX="196827" custLinFactNeighborX="-50209"/>
      <dgm:spPr/>
    </dgm:pt>
    <dgm:pt modelId="{6093EA1E-36A4-1D4E-B472-79E44171E173}" type="pres">
      <dgm:prSet presAssocID="{0F5A2C9B-7962-2D4C-9BEC-0DF24CBBEB9F}" presName="hierChild3" presStyleCnt="0"/>
      <dgm:spPr/>
    </dgm:pt>
    <dgm:pt modelId="{BBFB7A5B-AD91-A947-9EBF-D119F2FE8E57}" type="pres">
      <dgm:prSet presAssocID="{F598F4A3-F1A9-1647-B452-381A99396C3B}" presName="Name19" presStyleLbl="parChTrans1D3" presStyleIdx="0" presStyleCnt="4"/>
      <dgm:spPr/>
    </dgm:pt>
    <dgm:pt modelId="{AEE15103-4041-7940-B373-50B5A0406EEF}" type="pres">
      <dgm:prSet presAssocID="{52C2AA0A-C7DD-8941-827A-5FFB27DCCB45}" presName="Name21" presStyleCnt="0"/>
      <dgm:spPr/>
    </dgm:pt>
    <dgm:pt modelId="{34532E13-84EE-CA47-9681-9ECB4E829566}" type="pres">
      <dgm:prSet presAssocID="{52C2AA0A-C7DD-8941-827A-5FFB27DCCB45}" presName="level2Shape" presStyleLbl="node3" presStyleIdx="0" presStyleCnt="4" custLinFactNeighborX="-50209"/>
      <dgm:spPr/>
    </dgm:pt>
    <dgm:pt modelId="{B1D4BFEC-FD17-494F-B9F7-B681FE1B3011}" type="pres">
      <dgm:prSet presAssocID="{52C2AA0A-C7DD-8941-827A-5FFB27DCCB45}" presName="hierChild3" presStyleCnt="0"/>
      <dgm:spPr/>
    </dgm:pt>
    <dgm:pt modelId="{403F9B7F-6AC3-B243-9310-83A0CDA03E06}" type="pres">
      <dgm:prSet presAssocID="{A8844C39-3BD7-1644-BA8F-BEB99FF154C3}" presName="Name19" presStyleLbl="parChTrans1D3" presStyleIdx="1" presStyleCnt="4"/>
      <dgm:spPr/>
    </dgm:pt>
    <dgm:pt modelId="{BDF489FC-3C34-5C40-AAF2-9301EB7D3F17}" type="pres">
      <dgm:prSet presAssocID="{BFD32475-69D9-A349-8F5E-83B668C299E3}" presName="Name21" presStyleCnt="0"/>
      <dgm:spPr/>
    </dgm:pt>
    <dgm:pt modelId="{FC9DE0B3-44B2-EE4C-B37C-B43B273696D9}" type="pres">
      <dgm:prSet presAssocID="{BFD32475-69D9-A349-8F5E-83B668C299E3}" presName="level2Shape" presStyleLbl="node3" presStyleIdx="1" presStyleCnt="4" custLinFactNeighborX="-50209"/>
      <dgm:spPr/>
    </dgm:pt>
    <dgm:pt modelId="{1D1DC242-B58E-554B-8BA3-B64E90D649E7}" type="pres">
      <dgm:prSet presAssocID="{BFD32475-69D9-A349-8F5E-83B668C299E3}" presName="hierChild3" presStyleCnt="0"/>
      <dgm:spPr/>
    </dgm:pt>
    <dgm:pt modelId="{530EFBEF-4EC5-674D-968A-81489AF41069}" type="pres">
      <dgm:prSet presAssocID="{FBE859C5-6008-2D41-BAC2-84B55BAB0B72}" presName="Name19" presStyleLbl="parChTrans1D2" presStyleIdx="1" presStyleCnt="2"/>
      <dgm:spPr/>
    </dgm:pt>
    <dgm:pt modelId="{3DB0B0A0-5AC4-484D-B86D-2076049899B5}" type="pres">
      <dgm:prSet presAssocID="{535A655D-62DB-7E4F-BB77-BEB74AE05241}" presName="Name21" presStyleCnt="0"/>
      <dgm:spPr/>
    </dgm:pt>
    <dgm:pt modelId="{4BDB7AC1-DA44-704B-97FD-66A55A9016BE}" type="pres">
      <dgm:prSet presAssocID="{535A655D-62DB-7E4F-BB77-BEB74AE05241}" presName="level2Shape" presStyleLbl="node2" presStyleIdx="1" presStyleCnt="2" custScaleX="196827" custLinFactNeighborX="-50209"/>
      <dgm:spPr/>
    </dgm:pt>
    <dgm:pt modelId="{9DAD847C-C61D-F14C-99D4-A7A039919C5E}" type="pres">
      <dgm:prSet presAssocID="{535A655D-62DB-7E4F-BB77-BEB74AE05241}" presName="hierChild3" presStyleCnt="0"/>
      <dgm:spPr/>
    </dgm:pt>
    <dgm:pt modelId="{1D17B615-7FD3-194F-B40A-5FDE75E38E33}" type="pres">
      <dgm:prSet presAssocID="{507A16C2-AD39-B241-8A90-EF5FA63DD3C8}" presName="Name19" presStyleLbl="parChTrans1D3" presStyleIdx="2" presStyleCnt="4"/>
      <dgm:spPr/>
    </dgm:pt>
    <dgm:pt modelId="{1A326EB2-A026-084A-A1CA-7564797A8C30}" type="pres">
      <dgm:prSet presAssocID="{D9296CF6-A66F-4848-A1AD-16C72B9E2E1E}" presName="Name21" presStyleCnt="0"/>
      <dgm:spPr/>
    </dgm:pt>
    <dgm:pt modelId="{337AE70C-120D-E14C-B8FC-31984F7F2B66}" type="pres">
      <dgm:prSet presAssocID="{D9296CF6-A66F-4848-A1AD-16C72B9E2E1E}" presName="level2Shape" presStyleLbl="node3" presStyleIdx="2" presStyleCnt="4" custLinFactNeighborX="-50209"/>
      <dgm:spPr/>
    </dgm:pt>
    <dgm:pt modelId="{2B304BD3-FA45-DB4C-BE0C-33E50122B0D4}" type="pres">
      <dgm:prSet presAssocID="{D9296CF6-A66F-4848-A1AD-16C72B9E2E1E}" presName="hierChild3" presStyleCnt="0"/>
      <dgm:spPr/>
    </dgm:pt>
    <dgm:pt modelId="{7DA66426-E382-014D-90C5-D84BFB4EF8A1}" type="pres">
      <dgm:prSet presAssocID="{D90CEC4A-56A9-7A46-B50F-5FED83D7F3B2}" presName="Name19" presStyleLbl="parChTrans1D3" presStyleIdx="3" presStyleCnt="4"/>
      <dgm:spPr/>
    </dgm:pt>
    <dgm:pt modelId="{1A73EB5D-ED19-B749-ADBC-897B088BD028}" type="pres">
      <dgm:prSet presAssocID="{1BBBA7A7-295A-6F44-A57C-AF956685E535}" presName="Name21" presStyleCnt="0"/>
      <dgm:spPr/>
    </dgm:pt>
    <dgm:pt modelId="{108B1577-B6AB-FC49-A43D-24243A8C3A3E}" type="pres">
      <dgm:prSet presAssocID="{1BBBA7A7-295A-6F44-A57C-AF956685E535}" presName="level2Shape" presStyleLbl="node3" presStyleIdx="3" presStyleCnt="4" custLinFactNeighborX="-50209"/>
      <dgm:spPr/>
    </dgm:pt>
    <dgm:pt modelId="{25F1346C-6F93-C049-A627-F2DCBB40B75F}" type="pres">
      <dgm:prSet presAssocID="{1BBBA7A7-295A-6F44-A57C-AF956685E535}" presName="hierChild3" presStyleCnt="0"/>
      <dgm:spPr/>
    </dgm:pt>
    <dgm:pt modelId="{04B69E86-1D59-6340-ABE4-0AB8089EB250}" type="pres">
      <dgm:prSet presAssocID="{1650D911-F946-6746-8231-46D141C2780B}" presName="bgShapesFlow" presStyleCnt="0"/>
      <dgm:spPr/>
    </dgm:pt>
    <dgm:pt modelId="{6518C63A-73E8-984E-9383-2DD7708E0BD2}" type="pres">
      <dgm:prSet presAssocID="{4FB0B866-7EBC-5941-B93F-12AFE5F369E6}" presName="rectComp" presStyleCnt="0"/>
      <dgm:spPr/>
    </dgm:pt>
    <dgm:pt modelId="{4FCB7A1D-480F-F343-9B67-18B36B088A82}" type="pres">
      <dgm:prSet presAssocID="{4FB0B866-7EBC-5941-B93F-12AFE5F369E6}" presName="bgRect" presStyleLbl="bgShp" presStyleIdx="0" presStyleCnt="3"/>
      <dgm:spPr/>
    </dgm:pt>
    <dgm:pt modelId="{BF120F16-E2DA-B741-B418-F0B74A56562D}" type="pres">
      <dgm:prSet presAssocID="{4FB0B866-7EBC-5941-B93F-12AFE5F369E6}" presName="bgRectTx" presStyleLbl="bgShp" presStyleIdx="0" presStyleCnt="3">
        <dgm:presLayoutVars>
          <dgm:bulletEnabled val="1"/>
        </dgm:presLayoutVars>
      </dgm:prSet>
      <dgm:spPr/>
    </dgm:pt>
    <dgm:pt modelId="{27DFC4BE-244C-D445-B048-94A95157B58D}" type="pres">
      <dgm:prSet presAssocID="{4FB0B866-7EBC-5941-B93F-12AFE5F369E6}" presName="spComp" presStyleCnt="0"/>
      <dgm:spPr/>
    </dgm:pt>
    <dgm:pt modelId="{25944BE2-D55B-2641-8CD9-32838E59FF64}" type="pres">
      <dgm:prSet presAssocID="{4FB0B866-7EBC-5941-B93F-12AFE5F369E6}" presName="vSp" presStyleCnt="0"/>
      <dgm:spPr/>
    </dgm:pt>
    <dgm:pt modelId="{AE0F4830-E95E-2140-9F9B-BBE2CD7655CE}" type="pres">
      <dgm:prSet presAssocID="{2FD267A2-1F39-F747-94C2-59890CEB5A16}" presName="rectComp" presStyleCnt="0"/>
      <dgm:spPr/>
    </dgm:pt>
    <dgm:pt modelId="{4B6E86AD-BAD2-384C-85C4-9C97510E9FD3}" type="pres">
      <dgm:prSet presAssocID="{2FD267A2-1F39-F747-94C2-59890CEB5A16}" presName="bgRect" presStyleLbl="bgShp" presStyleIdx="1" presStyleCnt="3" custLinFactNeighborX="16153"/>
      <dgm:spPr/>
    </dgm:pt>
    <dgm:pt modelId="{149446E5-2D27-BB40-A8CF-DB30BB92F576}" type="pres">
      <dgm:prSet presAssocID="{2FD267A2-1F39-F747-94C2-59890CEB5A16}" presName="bgRectTx" presStyleLbl="bgShp" presStyleIdx="1" presStyleCnt="3">
        <dgm:presLayoutVars>
          <dgm:bulletEnabled val="1"/>
        </dgm:presLayoutVars>
      </dgm:prSet>
      <dgm:spPr/>
    </dgm:pt>
    <dgm:pt modelId="{22AC69C7-4A5B-9B4B-896A-7A8F22B4D737}" type="pres">
      <dgm:prSet presAssocID="{2FD267A2-1F39-F747-94C2-59890CEB5A16}" presName="spComp" presStyleCnt="0"/>
      <dgm:spPr/>
    </dgm:pt>
    <dgm:pt modelId="{36778F94-13D4-4F44-9F76-B1325075C61F}" type="pres">
      <dgm:prSet presAssocID="{2FD267A2-1F39-F747-94C2-59890CEB5A16}" presName="vSp" presStyleCnt="0"/>
      <dgm:spPr/>
    </dgm:pt>
    <dgm:pt modelId="{1A605B5F-F460-054F-AFD1-9A75E03CA24F}" type="pres">
      <dgm:prSet presAssocID="{D226F4C6-3E85-124C-9D58-1B6CD6336C3A}" presName="rectComp" presStyleCnt="0"/>
      <dgm:spPr/>
    </dgm:pt>
    <dgm:pt modelId="{A1F76FAA-7519-B74E-98F8-9A57EA4E794C}" type="pres">
      <dgm:prSet presAssocID="{D226F4C6-3E85-124C-9D58-1B6CD6336C3A}" presName="bgRect" presStyleLbl="bgShp" presStyleIdx="2" presStyleCnt="3"/>
      <dgm:spPr/>
    </dgm:pt>
    <dgm:pt modelId="{70BBC8EA-6B27-464E-BAA0-E96D6C8B203D}" type="pres">
      <dgm:prSet presAssocID="{D226F4C6-3E85-124C-9D58-1B6CD6336C3A}" presName="bgRectTx" presStyleLbl="bgShp" presStyleIdx="2" presStyleCnt="3">
        <dgm:presLayoutVars>
          <dgm:bulletEnabled val="1"/>
        </dgm:presLayoutVars>
      </dgm:prSet>
      <dgm:spPr/>
    </dgm:pt>
  </dgm:ptLst>
  <dgm:cxnLst>
    <dgm:cxn modelId="{4B87FD06-BCD0-DE47-BDC6-0C17142ECD02}" srcId="{0F5A2C9B-7962-2D4C-9BEC-0DF24CBBEB9F}" destId="{BFD32475-69D9-A349-8F5E-83B668C299E3}" srcOrd="1" destOrd="0" parTransId="{A8844C39-3BD7-1644-BA8F-BEB99FF154C3}" sibTransId="{368E8322-FFAE-AC41-A6E1-F84A2A466FD7}"/>
    <dgm:cxn modelId="{AC39D317-781F-CD4D-A64C-9763543533AD}" srcId="{1650D911-F946-6746-8231-46D141C2780B}" destId="{D226F4C6-3E85-124C-9D58-1B6CD6336C3A}" srcOrd="3" destOrd="0" parTransId="{1A1B61DD-45D1-E143-B988-94DF4CBF1A39}" sibTransId="{154BF102-0292-EA4F-B609-B3CCD7F5D729}"/>
    <dgm:cxn modelId="{4FC25821-27D8-4841-8858-807AA869AFC4}" srcId="{E650DF21-A2EF-0443-9E72-66717ED8EF4E}" destId="{535A655D-62DB-7E4F-BB77-BEB74AE05241}" srcOrd="1" destOrd="0" parTransId="{FBE859C5-6008-2D41-BAC2-84B55BAB0B72}" sibTransId="{9B18B6C0-C294-0748-B8F3-1281C9A77DEC}"/>
    <dgm:cxn modelId="{C0D29229-7304-594B-B961-E01FBBA09E66}" type="presOf" srcId="{507A16C2-AD39-B241-8A90-EF5FA63DD3C8}" destId="{1D17B615-7FD3-194F-B40A-5FDE75E38E33}" srcOrd="0" destOrd="0" presId="urn:microsoft.com/office/officeart/2005/8/layout/hierarchy6"/>
    <dgm:cxn modelId="{6FB47B2B-70E5-D348-AEB9-BE334EB85DE2}" type="presOf" srcId="{FBE859C5-6008-2D41-BAC2-84B55BAB0B72}" destId="{530EFBEF-4EC5-674D-968A-81489AF41069}" srcOrd="0" destOrd="0" presId="urn:microsoft.com/office/officeart/2005/8/layout/hierarchy6"/>
    <dgm:cxn modelId="{A9FFA12C-9D57-6846-9DDE-113EF035D4F6}" type="presOf" srcId="{535A655D-62DB-7E4F-BB77-BEB74AE05241}" destId="{4BDB7AC1-DA44-704B-97FD-66A55A9016BE}" srcOrd="0" destOrd="0" presId="urn:microsoft.com/office/officeart/2005/8/layout/hierarchy6"/>
    <dgm:cxn modelId="{83665130-C8E5-8E42-899D-BFD430B73884}" type="presOf" srcId="{E650DF21-A2EF-0443-9E72-66717ED8EF4E}" destId="{0DB076CD-DEF1-F348-B0C5-018B9555AE76}" srcOrd="0" destOrd="0" presId="urn:microsoft.com/office/officeart/2005/8/layout/hierarchy6"/>
    <dgm:cxn modelId="{E3EB3D32-AF27-F641-8B64-7F122766CB68}" srcId="{0F5A2C9B-7962-2D4C-9BEC-0DF24CBBEB9F}" destId="{52C2AA0A-C7DD-8941-827A-5FFB27DCCB45}" srcOrd="0" destOrd="0" parTransId="{F598F4A3-F1A9-1647-B452-381A99396C3B}" sibTransId="{A75A6D1B-4211-574A-81FE-302334178097}"/>
    <dgm:cxn modelId="{F12D0D3E-2DCE-F048-9B67-3A599FD829D2}" srcId="{1650D911-F946-6746-8231-46D141C2780B}" destId="{E650DF21-A2EF-0443-9E72-66717ED8EF4E}" srcOrd="0" destOrd="0" parTransId="{BF04B394-2EB3-1D42-BA22-6CE65FA19F8A}" sibTransId="{63466838-211A-E142-8CEF-69A9AAE0822D}"/>
    <dgm:cxn modelId="{397A793F-59C3-9147-B78B-986A4F8935B6}" type="presOf" srcId="{D90CEC4A-56A9-7A46-B50F-5FED83D7F3B2}" destId="{7DA66426-E382-014D-90C5-D84BFB4EF8A1}" srcOrd="0" destOrd="0" presId="urn:microsoft.com/office/officeart/2005/8/layout/hierarchy6"/>
    <dgm:cxn modelId="{37B17B4E-38F6-3A49-9E5F-8AFCEBE81F39}" srcId="{535A655D-62DB-7E4F-BB77-BEB74AE05241}" destId="{1BBBA7A7-295A-6F44-A57C-AF956685E535}" srcOrd="1" destOrd="0" parTransId="{D90CEC4A-56A9-7A46-B50F-5FED83D7F3B2}" sibTransId="{385F2E1D-E074-9846-BF6B-ACD6C6E8F617}"/>
    <dgm:cxn modelId="{8DE11879-38B9-F44C-897E-50D55883205C}" srcId="{1650D911-F946-6746-8231-46D141C2780B}" destId="{4FB0B866-7EBC-5941-B93F-12AFE5F369E6}" srcOrd="1" destOrd="0" parTransId="{2FF8CC2B-7B3C-DD45-AA05-5AD88817CB02}" sibTransId="{4019ECA3-02E2-8A4F-A890-96DA86FC3DE1}"/>
    <dgm:cxn modelId="{0E864579-CD4A-DD4F-B394-30AD048B16C1}" type="presOf" srcId="{2FD267A2-1F39-F747-94C2-59890CEB5A16}" destId="{4B6E86AD-BAD2-384C-85C4-9C97510E9FD3}" srcOrd="0" destOrd="0" presId="urn:microsoft.com/office/officeart/2005/8/layout/hierarchy6"/>
    <dgm:cxn modelId="{AFB1577E-99C0-8846-AF24-21F97F7D1765}" type="presOf" srcId="{4FB0B866-7EBC-5941-B93F-12AFE5F369E6}" destId="{4FCB7A1D-480F-F343-9B67-18B36B088A82}" srcOrd="0" destOrd="0" presId="urn:microsoft.com/office/officeart/2005/8/layout/hierarchy6"/>
    <dgm:cxn modelId="{F8565984-1465-9E4E-A79D-BC647DDE4AE3}" type="presOf" srcId="{52C2AA0A-C7DD-8941-827A-5FFB27DCCB45}" destId="{34532E13-84EE-CA47-9681-9ECB4E829566}" srcOrd="0" destOrd="0" presId="urn:microsoft.com/office/officeart/2005/8/layout/hierarchy6"/>
    <dgm:cxn modelId="{C16A298D-5FC3-134A-9B17-5E155E360EE0}" type="presOf" srcId="{D226F4C6-3E85-124C-9D58-1B6CD6336C3A}" destId="{A1F76FAA-7519-B74E-98F8-9A57EA4E794C}" srcOrd="0" destOrd="0" presId="urn:microsoft.com/office/officeart/2005/8/layout/hierarchy6"/>
    <dgm:cxn modelId="{4FC6408E-4F7D-2B47-8E86-012A60C618DD}" type="presOf" srcId="{D226F4C6-3E85-124C-9D58-1B6CD6336C3A}" destId="{70BBC8EA-6B27-464E-BAA0-E96D6C8B203D}" srcOrd="1" destOrd="0" presId="urn:microsoft.com/office/officeart/2005/8/layout/hierarchy6"/>
    <dgm:cxn modelId="{BB10778E-73EE-DB44-86F3-AFEFDE426CC0}" srcId="{535A655D-62DB-7E4F-BB77-BEB74AE05241}" destId="{D9296CF6-A66F-4848-A1AD-16C72B9E2E1E}" srcOrd="0" destOrd="0" parTransId="{507A16C2-AD39-B241-8A90-EF5FA63DD3C8}" sibTransId="{87FA4E42-2F1A-E84D-B412-C42D9D1966C8}"/>
    <dgm:cxn modelId="{BB686E9B-EF27-B24A-A7C2-5F8A3B12CFB9}" type="presOf" srcId="{A8844C39-3BD7-1644-BA8F-BEB99FF154C3}" destId="{403F9B7F-6AC3-B243-9310-83A0CDA03E06}" srcOrd="0" destOrd="0" presId="urn:microsoft.com/office/officeart/2005/8/layout/hierarchy6"/>
    <dgm:cxn modelId="{6B13B3AE-F3CC-4644-8775-AA465260AA2E}" srcId="{1650D911-F946-6746-8231-46D141C2780B}" destId="{2FD267A2-1F39-F747-94C2-59890CEB5A16}" srcOrd="2" destOrd="0" parTransId="{2DE2A538-9CF2-3545-BE06-69EDF72C4213}" sibTransId="{8E6D5A6F-A8EC-9D43-ADD3-D31ADA05F12D}"/>
    <dgm:cxn modelId="{3D3C7DAF-364B-6248-A74B-907277E3D728}" type="presOf" srcId="{0F5A2C9B-7962-2D4C-9BEC-0DF24CBBEB9F}" destId="{FDE68523-B4B6-BE46-B343-8F03F9517249}" srcOrd="0" destOrd="0" presId="urn:microsoft.com/office/officeart/2005/8/layout/hierarchy6"/>
    <dgm:cxn modelId="{DB3145B7-F9C1-3D42-B05F-5BE3D6E14A64}" type="presOf" srcId="{BFD32475-69D9-A349-8F5E-83B668C299E3}" destId="{FC9DE0B3-44B2-EE4C-B37C-B43B273696D9}" srcOrd="0" destOrd="0" presId="urn:microsoft.com/office/officeart/2005/8/layout/hierarchy6"/>
    <dgm:cxn modelId="{908CF9B8-16B0-4240-8CF7-FA29A7643366}" srcId="{E650DF21-A2EF-0443-9E72-66717ED8EF4E}" destId="{0F5A2C9B-7962-2D4C-9BEC-0DF24CBBEB9F}" srcOrd="0" destOrd="0" parTransId="{6A105F67-FEAA-E04A-A7E6-FFCDDF6AD42C}" sibTransId="{C5456F6D-CEA0-144C-8CBE-E99793E3B97A}"/>
    <dgm:cxn modelId="{489B2ABE-DED1-D948-AAAE-E51CEB4AA76E}" type="presOf" srcId="{6A105F67-FEAA-E04A-A7E6-FFCDDF6AD42C}" destId="{C05015B9-6BF8-A647-88AA-E9C2B38643E9}" srcOrd="0" destOrd="0" presId="urn:microsoft.com/office/officeart/2005/8/layout/hierarchy6"/>
    <dgm:cxn modelId="{554A8FC1-64F3-A44A-9FB3-ED4153374B43}" type="presOf" srcId="{2FD267A2-1F39-F747-94C2-59890CEB5A16}" destId="{149446E5-2D27-BB40-A8CF-DB30BB92F576}" srcOrd="1" destOrd="0" presId="urn:microsoft.com/office/officeart/2005/8/layout/hierarchy6"/>
    <dgm:cxn modelId="{687912CC-EF25-C34C-8500-3E4347D50BE6}" type="presOf" srcId="{D9296CF6-A66F-4848-A1AD-16C72B9E2E1E}" destId="{337AE70C-120D-E14C-B8FC-31984F7F2B66}" srcOrd="0" destOrd="0" presId="urn:microsoft.com/office/officeart/2005/8/layout/hierarchy6"/>
    <dgm:cxn modelId="{9EAC31D1-BB2B-154C-AAB2-0CCC47BF2FC0}" type="presOf" srcId="{4FB0B866-7EBC-5941-B93F-12AFE5F369E6}" destId="{BF120F16-E2DA-B741-B418-F0B74A56562D}" srcOrd="1" destOrd="0" presId="urn:microsoft.com/office/officeart/2005/8/layout/hierarchy6"/>
    <dgm:cxn modelId="{0628D2DE-A3BD-254B-BECE-CC5215226D9E}" type="presOf" srcId="{F598F4A3-F1A9-1647-B452-381A99396C3B}" destId="{BBFB7A5B-AD91-A947-9EBF-D119F2FE8E57}" srcOrd="0" destOrd="0" presId="urn:microsoft.com/office/officeart/2005/8/layout/hierarchy6"/>
    <dgm:cxn modelId="{7FCE9FE4-F432-5A44-B41A-4D534997950B}" type="presOf" srcId="{1650D911-F946-6746-8231-46D141C2780B}" destId="{7E2CA599-F1D9-B446-B391-BA9494757B5A}" srcOrd="0" destOrd="0" presId="urn:microsoft.com/office/officeart/2005/8/layout/hierarchy6"/>
    <dgm:cxn modelId="{FC6DDBEF-0280-9743-B4F1-36F2D5DBC807}" type="presOf" srcId="{1BBBA7A7-295A-6F44-A57C-AF956685E535}" destId="{108B1577-B6AB-FC49-A43D-24243A8C3A3E}" srcOrd="0" destOrd="0" presId="urn:microsoft.com/office/officeart/2005/8/layout/hierarchy6"/>
    <dgm:cxn modelId="{2C808AE4-81EC-CA4F-A21D-87570AEB54D6}" type="presParOf" srcId="{7E2CA599-F1D9-B446-B391-BA9494757B5A}" destId="{0F088ECE-0804-DA42-965D-941A6A717231}" srcOrd="0" destOrd="0" presId="urn:microsoft.com/office/officeart/2005/8/layout/hierarchy6"/>
    <dgm:cxn modelId="{A2682561-675C-5F46-A529-1E70F50AC4BB}" type="presParOf" srcId="{0F088ECE-0804-DA42-965D-941A6A717231}" destId="{FE25E220-1EF6-C546-AA1F-718BA09E54AB}" srcOrd="0" destOrd="0" presId="urn:microsoft.com/office/officeart/2005/8/layout/hierarchy6"/>
    <dgm:cxn modelId="{3D3156BD-3611-E144-A153-41B690406E3A}" type="presParOf" srcId="{0F088ECE-0804-DA42-965D-941A6A717231}" destId="{3DE66A66-DE49-6143-9728-9F2E31A58442}" srcOrd="1" destOrd="0" presId="urn:microsoft.com/office/officeart/2005/8/layout/hierarchy6"/>
    <dgm:cxn modelId="{C7FC3781-B12E-5545-B111-5DE5919E7A1E}" type="presParOf" srcId="{3DE66A66-DE49-6143-9728-9F2E31A58442}" destId="{1797DCEB-E914-C24C-8ED7-F013300BD4F8}" srcOrd="0" destOrd="0" presId="urn:microsoft.com/office/officeart/2005/8/layout/hierarchy6"/>
    <dgm:cxn modelId="{E2B9F232-4913-2F45-ABA7-18CC8FF03520}" type="presParOf" srcId="{1797DCEB-E914-C24C-8ED7-F013300BD4F8}" destId="{0DB076CD-DEF1-F348-B0C5-018B9555AE76}" srcOrd="0" destOrd="0" presId="urn:microsoft.com/office/officeart/2005/8/layout/hierarchy6"/>
    <dgm:cxn modelId="{3B0D48D1-BE7A-7644-9D97-0EF00A3DF685}" type="presParOf" srcId="{1797DCEB-E914-C24C-8ED7-F013300BD4F8}" destId="{2901297F-E445-6747-99C3-1F6BB45875B6}" srcOrd="1" destOrd="0" presId="urn:microsoft.com/office/officeart/2005/8/layout/hierarchy6"/>
    <dgm:cxn modelId="{8E5AAE7F-DA3C-DC40-9099-7165FA59B270}" type="presParOf" srcId="{2901297F-E445-6747-99C3-1F6BB45875B6}" destId="{C05015B9-6BF8-A647-88AA-E9C2B38643E9}" srcOrd="0" destOrd="0" presId="urn:microsoft.com/office/officeart/2005/8/layout/hierarchy6"/>
    <dgm:cxn modelId="{FA9E0BDD-D047-8A48-8F63-D4C0C46C5B1F}" type="presParOf" srcId="{2901297F-E445-6747-99C3-1F6BB45875B6}" destId="{DCB712D0-D5EC-AC43-A611-B597DE95F59B}" srcOrd="1" destOrd="0" presId="urn:microsoft.com/office/officeart/2005/8/layout/hierarchy6"/>
    <dgm:cxn modelId="{A7111930-9A06-1949-BC91-BC2D583BC0B9}" type="presParOf" srcId="{DCB712D0-D5EC-AC43-A611-B597DE95F59B}" destId="{FDE68523-B4B6-BE46-B343-8F03F9517249}" srcOrd="0" destOrd="0" presId="urn:microsoft.com/office/officeart/2005/8/layout/hierarchy6"/>
    <dgm:cxn modelId="{40E7C7E9-130A-1344-9D19-545DB91345B2}" type="presParOf" srcId="{DCB712D0-D5EC-AC43-A611-B597DE95F59B}" destId="{6093EA1E-36A4-1D4E-B472-79E44171E173}" srcOrd="1" destOrd="0" presId="urn:microsoft.com/office/officeart/2005/8/layout/hierarchy6"/>
    <dgm:cxn modelId="{239E0CCC-61AC-E644-A0F2-EBC936C0859D}" type="presParOf" srcId="{6093EA1E-36A4-1D4E-B472-79E44171E173}" destId="{BBFB7A5B-AD91-A947-9EBF-D119F2FE8E57}" srcOrd="0" destOrd="0" presId="urn:microsoft.com/office/officeart/2005/8/layout/hierarchy6"/>
    <dgm:cxn modelId="{B9BA31F5-6EEC-D841-BC79-0B9E2D1BF994}" type="presParOf" srcId="{6093EA1E-36A4-1D4E-B472-79E44171E173}" destId="{AEE15103-4041-7940-B373-50B5A0406EEF}" srcOrd="1" destOrd="0" presId="urn:microsoft.com/office/officeart/2005/8/layout/hierarchy6"/>
    <dgm:cxn modelId="{7C20437A-3B9A-D34E-9D7E-5C511FB4A574}" type="presParOf" srcId="{AEE15103-4041-7940-B373-50B5A0406EEF}" destId="{34532E13-84EE-CA47-9681-9ECB4E829566}" srcOrd="0" destOrd="0" presId="urn:microsoft.com/office/officeart/2005/8/layout/hierarchy6"/>
    <dgm:cxn modelId="{12AC6C8C-CC72-B44D-BC6A-C4905579EB26}" type="presParOf" srcId="{AEE15103-4041-7940-B373-50B5A0406EEF}" destId="{B1D4BFEC-FD17-494F-B9F7-B681FE1B3011}" srcOrd="1" destOrd="0" presId="urn:microsoft.com/office/officeart/2005/8/layout/hierarchy6"/>
    <dgm:cxn modelId="{A2AE980F-F446-A943-8E50-97802DE1C274}" type="presParOf" srcId="{6093EA1E-36A4-1D4E-B472-79E44171E173}" destId="{403F9B7F-6AC3-B243-9310-83A0CDA03E06}" srcOrd="2" destOrd="0" presId="urn:microsoft.com/office/officeart/2005/8/layout/hierarchy6"/>
    <dgm:cxn modelId="{CD2FFCAE-4848-D648-A256-DD7F0376BF47}" type="presParOf" srcId="{6093EA1E-36A4-1D4E-B472-79E44171E173}" destId="{BDF489FC-3C34-5C40-AAF2-9301EB7D3F17}" srcOrd="3" destOrd="0" presId="urn:microsoft.com/office/officeart/2005/8/layout/hierarchy6"/>
    <dgm:cxn modelId="{9F56AD5A-A8E6-A348-8CCF-2DE2F0825BAB}" type="presParOf" srcId="{BDF489FC-3C34-5C40-AAF2-9301EB7D3F17}" destId="{FC9DE0B3-44B2-EE4C-B37C-B43B273696D9}" srcOrd="0" destOrd="0" presId="urn:microsoft.com/office/officeart/2005/8/layout/hierarchy6"/>
    <dgm:cxn modelId="{FFEA502F-AC51-5448-AEF7-A0359DB4E619}" type="presParOf" srcId="{BDF489FC-3C34-5C40-AAF2-9301EB7D3F17}" destId="{1D1DC242-B58E-554B-8BA3-B64E90D649E7}" srcOrd="1" destOrd="0" presId="urn:microsoft.com/office/officeart/2005/8/layout/hierarchy6"/>
    <dgm:cxn modelId="{1CBEA738-DA17-D149-8D4B-8132CFF67F42}" type="presParOf" srcId="{2901297F-E445-6747-99C3-1F6BB45875B6}" destId="{530EFBEF-4EC5-674D-968A-81489AF41069}" srcOrd="2" destOrd="0" presId="urn:microsoft.com/office/officeart/2005/8/layout/hierarchy6"/>
    <dgm:cxn modelId="{2136ED3E-C49D-4343-9765-79F913DAA071}" type="presParOf" srcId="{2901297F-E445-6747-99C3-1F6BB45875B6}" destId="{3DB0B0A0-5AC4-484D-B86D-2076049899B5}" srcOrd="3" destOrd="0" presId="urn:microsoft.com/office/officeart/2005/8/layout/hierarchy6"/>
    <dgm:cxn modelId="{AB7C2FF4-FAC9-E544-9AB4-19290AEB9808}" type="presParOf" srcId="{3DB0B0A0-5AC4-484D-B86D-2076049899B5}" destId="{4BDB7AC1-DA44-704B-97FD-66A55A9016BE}" srcOrd="0" destOrd="0" presId="urn:microsoft.com/office/officeart/2005/8/layout/hierarchy6"/>
    <dgm:cxn modelId="{2A2C32F7-7BA9-6541-8740-CC0BD07E032A}" type="presParOf" srcId="{3DB0B0A0-5AC4-484D-B86D-2076049899B5}" destId="{9DAD847C-C61D-F14C-99D4-A7A039919C5E}" srcOrd="1" destOrd="0" presId="urn:microsoft.com/office/officeart/2005/8/layout/hierarchy6"/>
    <dgm:cxn modelId="{85C4F07A-5970-F243-8C49-0866B1E2B43E}" type="presParOf" srcId="{9DAD847C-C61D-F14C-99D4-A7A039919C5E}" destId="{1D17B615-7FD3-194F-B40A-5FDE75E38E33}" srcOrd="0" destOrd="0" presId="urn:microsoft.com/office/officeart/2005/8/layout/hierarchy6"/>
    <dgm:cxn modelId="{A1A18028-94B3-F94B-B841-55D17D397647}" type="presParOf" srcId="{9DAD847C-C61D-F14C-99D4-A7A039919C5E}" destId="{1A326EB2-A026-084A-A1CA-7564797A8C30}" srcOrd="1" destOrd="0" presId="urn:microsoft.com/office/officeart/2005/8/layout/hierarchy6"/>
    <dgm:cxn modelId="{33FAAC3C-51D8-8D4A-9F45-221EC001F102}" type="presParOf" srcId="{1A326EB2-A026-084A-A1CA-7564797A8C30}" destId="{337AE70C-120D-E14C-B8FC-31984F7F2B66}" srcOrd="0" destOrd="0" presId="urn:microsoft.com/office/officeart/2005/8/layout/hierarchy6"/>
    <dgm:cxn modelId="{9FA41882-4263-9449-9B2A-7E5B4CE83298}" type="presParOf" srcId="{1A326EB2-A026-084A-A1CA-7564797A8C30}" destId="{2B304BD3-FA45-DB4C-BE0C-33E50122B0D4}" srcOrd="1" destOrd="0" presId="urn:microsoft.com/office/officeart/2005/8/layout/hierarchy6"/>
    <dgm:cxn modelId="{E405CF41-DEA5-B848-8ABB-B382806AC092}" type="presParOf" srcId="{9DAD847C-C61D-F14C-99D4-A7A039919C5E}" destId="{7DA66426-E382-014D-90C5-D84BFB4EF8A1}" srcOrd="2" destOrd="0" presId="urn:microsoft.com/office/officeart/2005/8/layout/hierarchy6"/>
    <dgm:cxn modelId="{29A4C9E8-9A62-B949-9175-F5280C0ED6EF}" type="presParOf" srcId="{9DAD847C-C61D-F14C-99D4-A7A039919C5E}" destId="{1A73EB5D-ED19-B749-ADBC-897B088BD028}" srcOrd="3" destOrd="0" presId="urn:microsoft.com/office/officeart/2005/8/layout/hierarchy6"/>
    <dgm:cxn modelId="{614B0443-4610-744F-BD6B-152E79737703}" type="presParOf" srcId="{1A73EB5D-ED19-B749-ADBC-897B088BD028}" destId="{108B1577-B6AB-FC49-A43D-24243A8C3A3E}" srcOrd="0" destOrd="0" presId="urn:microsoft.com/office/officeart/2005/8/layout/hierarchy6"/>
    <dgm:cxn modelId="{4F3ACD11-B082-4644-BA14-5DA6A5C557B6}" type="presParOf" srcId="{1A73EB5D-ED19-B749-ADBC-897B088BD028}" destId="{25F1346C-6F93-C049-A627-F2DCBB40B75F}" srcOrd="1" destOrd="0" presId="urn:microsoft.com/office/officeart/2005/8/layout/hierarchy6"/>
    <dgm:cxn modelId="{7A44FE25-D043-F947-92CA-DAA8829C0D83}" type="presParOf" srcId="{7E2CA599-F1D9-B446-B391-BA9494757B5A}" destId="{04B69E86-1D59-6340-ABE4-0AB8089EB250}" srcOrd="1" destOrd="0" presId="urn:microsoft.com/office/officeart/2005/8/layout/hierarchy6"/>
    <dgm:cxn modelId="{6654A7FD-F6C9-084E-A1EB-A3400AB86CA3}" type="presParOf" srcId="{04B69E86-1D59-6340-ABE4-0AB8089EB250}" destId="{6518C63A-73E8-984E-9383-2DD7708E0BD2}" srcOrd="0" destOrd="0" presId="urn:microsoft.com/office/officeart/2005/8/layout/hierarchy6"/>
    <dgm:cxn modelId="{E70391F4-7903-B64C-A9D4-669190C0453B}" type="presParOf" srcId="{6518C63A-73E8-984E-9383-2DD7708E0BD2}" destId="{4FCB7A1D-480F-F343-9B67-18B36B088A82}" srcOrd="0" destOrd="0" presId="urn:microsoft.com/office/officeart/2005/8/layout/hierarchy6"/>
    <dgm:cxn modelId="{450440F8-89FB-554A-B1A7-63FE2E36C20C}" type="presParOf" srcId="{6518C63A-73E8-984E-9383-2DD7708E0BD2}" destId="{BF120F16-E2DA-B741-B418-F0B74A56562D}" srcOrd="1" destOrd="0" presId="urn:microsoft.com/office/officeart/2005/8/layout/hierarchy6"/>
    <dgm:cxn modelId="{0F927CDE-081F-9242-B3E6-20701BB68012}" type="presParOf" srcId="{04B69E86-1D59-6340-ABE4-0AB8089EB250}" destId="{27DFC4BE-244C-D445-B048-94A95157B58D}" srcOrd="1" destOrd="0" presId="urn:microsoft.com/office/officeart/2005/8/layout/hierarchy6"/>
    <dgm:cxn modelId="{FBEB0365-36AE-774B-9427-5C9ACF352BC0}" type="presParOf" srcId="{27DFC4BE-244C-D445-B048-94A95157B58D}" destId="{25944BE2-D55B-2641-8CD9-32838E59FF64}" srcOrd="0" destOrd="0" presId="urn:microsoft.com/office/officeart/2005/8/layout/hierarchy6"/>
    <dgm:cxn modelId="{A1A303EB-200E-D249-82A2-DF67B8D72AFB}" type="presParOf" srcId="{04B69E86-1D59-6340-ABE4-0AB8089EB250}" destId="{AE0F4830-E95E-2140-9F9B-BBE2CD7655CE}" srcOrd="2" destOrd="0" presId="urn:microsoft.com/office/officeart/2005/8/layout/hierarchy6"/>
    <dgm:cxn modelId="{F65DB832-A284-934A-9C7A-C0C3D2AEA725}" type="presParOf" srcId="{AE0F4830-E95E-2140-9F9B-BBE2CD7655CE}" destId="{4B6E86AD-BAD2-384C-85C4-9C97510E9FD3}" srcOrd="0" destOrd="0" presId="urn:microsoft.com/office/officeart/2005/8/layout/hierarchy6"/>
    <dgm:cxn modelId="{2F3A78A1-8E3B-A148-8DC1-F276D0785C74}" type="presParOf" srcId="{AE0F4830-E95E-2140-9F9B-BBE2CD7655CE}" destId="{149446E5-2D27-BB40-A8CF-DB30BB92F576}" srcOrd="1" destOrd="0" presId="urn:microsoft.com/office/officeart/2005/8/layout/hierarchy6"/>
    <dgm:cxn modelId="{559121E4-8BCC-F84A-AF14-F78D7D27655D}" type="presParOf" srcId="{04B69E86-1D59-6340-ABE4-0AB8089EB250}" destId="{22AC69C7-4A5B-9B4B-896A-7A8F22B4D737}" srcOrd="3" destOrd="0" presId="urn:microsoft.com/office/officeart/2005/8/layout/hierarchy6"/>
    <dgm:cxn modelId="{481A092B-0CF8-A943-BD50-A1E21E571C76}" type="presParOf" srcId="{22AC69C7-4A5B-9B4B-896A-7A8F22B4D737}" destId="{36778F94-13D4-4F44-9F76-B1325075C61F}" srcOrd="0" destOrd="0" presId="urn:microsoft.com/office/officeart/2005/8/layout/hierarchy6"/>
    <dgm:cxn modelId="{04802A14-E4E4-7041-9847-9E4E59D67788}" type="presParOf" srcId="{04B69E86-1D59-6340-ABE4-0AB8089EB250}" destId="{1A605B5F-F460-054F-AFD1-9A75E03CA24F}" srcOrd="4" destOrd="0" presId="urn:microsoft.com/office/officeart/2005/8/layout/hierarchy6"/>
    <dgm:cxn modelId="{A0815D1B-F1A2-B648-A813-1D62703749A8}" type="presParOf" srcId="{1A605B5F-F460-054F-AFD1-9A75E03CA24F}" destId="{A1F76FAA-7519-B74E-98F8-9A57EA4E794C}" srcOrd="0" destOrd="0" presId="urn:microsoft.com/office/officeart/2005/8/layout/hierarchy6"/>
    <dgm:cxn modelId="{BD7E2ACE-C80F-0348-8FE7-AED1D9AEE647}" type="presParOf" srcId="{1A605B5F-F460-054F-AFD1-9A75E03CA24F}" destId="{70BBC8EA-6B27-464E-BAA0-E96D6C8B203D}"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650D911-F946-6746-8231-46D141C2780B}" type="doc">
      <dgm:prSet loTypeId="urn:microsoft.com/office/officeart/2005/8/layout/hierarchy6" loCatId="" qsTypeId="urn:microsoft.com/office/officeart/2005/8/quickstyle/simple1" qsCatId="simple" csTypeId="urn:microsoft.com/office/officeart/2005/8/colors/colorful3" csCatId="colorful" phldr="1"/>
      <dgm:spPr/>
      <dgm:t>
        <a:bodyPr/>
        <a:lstStyle/>
        <a:p>
          <a:endParaRPr lang="en-US"/>
        </a:p>
      </dgm:t>
    </dgm:pt>
    <dgm:pt modelId="{E650DF21-A2EF-0443-9E72-66717ED8EF4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Data Stream Learning</a:t>
          </a:r>
        </a:p>
      </dgm:t>
    </dgm:pt>
    <dgm:pt modelId="{BF04B394-2EB3-1D42-BA22-6CE65FA19F8A}" type="par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63466838-211A-E142-8CEF-69A9AAE0822D}" type="sib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0F5A2C9B-7962-2D4C-9BEC-0DF24CBBEB9F}">
      <dgm:prSet phldrT="[Text]" custT="1"/>
      <dgm:spPr/>
      <dgm:t>
        <a:bodyPr/>
        <a:lstStyle/>
        <a:p>
          <a:r>
            <a:rPr lang="en-US" sz="1800" dirty="0">
              <a:solidFill>
                <a:schemeClr val="tx1"/>
              </a:solidFill>
              <a:latin typeface="Arial" panose="020B0604020202020204" pitchFamily="34" charset="0"/>
              <a:cs typeface="Arial" panose="020B0604020202020204" pitchFamily="34" charset="0"/>
            </a:rPr>
            <a:t>Stationary</a:t>
          </a:r>
        </a:p>
      </dgm:t>
    </dgm:pt>
    <dgm:pt modelId="{6A105F67-FEAA-E04A-A7E6-FFCDDF6AD42C}" type="par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C5456F6D-CEA0-144C-8CBE-E99793E3B97A}" type="sib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2C2AA0A-C7DD-8941-827A-5FFB27DCCB4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F598F4A3-F1A9-1647-B452-381A99396C3B}" type="par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A75A6D1B-4211-574A-81FE-302334178097}" type="sib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BFD32475-69D9-A349-8F5E-83B668C299E3}">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A8844C39-3BD7-1644-BA8F-BEB99FF154C3}" type="par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68E8322-FFAE-AC41-A6E1-F84A2A466FD7}" type="sib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35A655D-62DB-7E4F-BB77-BEB74AE05241}">
      <dgm:prSet phldrT="[Text]" custT="1"/>
      <dgm:spPr/>
      <dgm:t>
        <a:bodyPr/>
        <a:lstStyle/>
        <a:p>
          <a:r>
            <a:rPr lang="en-US" sz="1800" b="1" dirty="0">
              <a:solidFill>
                <a:srgbClr val="FF0000"/>
              </a:solidFill>
              <a:latin typeface="Arial" panose="020B0604020202020204" pitchFamily="34" charset="0"/>
              <a:cs typeface="Arial" panose="020B0604020202020204" pitchFamily="34" charset="0"/>
            </a:rPr>
            <a:t>Non-Stationary</a:t>
          </a:r>
        </a:p>
      </dgm:t>
    </dgm:pt>
    <dgm:pt modelId="{FBE859C5-6008-2D41-BAC2-84B55BAB0B72}" type="par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9B18B6C0-C294-0748-B8F3-1281C9A77DEC}" type="sib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9296CF6-A66F-4848-A1AD-16C72B9E2E1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507A16C2-AD39-B241-8A90-EF5FA63DD3C8}" type="par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7FA4E42-2F1A-E84D-B412-C42D9D1966C8}" type="sib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FB0B866-7EBC-5941-B93F-12AFE5F369E6}">
      <dgm:prSet phldrT="[Text]" custT="1"/>
      <dgm:spPr/>
      <dgm:t>
        <a:bodyPr/>
        <a:lstStyle/>
        <a:p>
          <a:r>
            <a:rPr lang="en-US" sz="2400" dirty="0">
              <a:solidFill>
                <a:schemeClr val="tx1"/>
              </a:solidFill>
              <a:latin typeface="Arial" panose="020B0604020202020204" pitchFamily="34" charset="0"/>
              <a:cs typeface="Arial" panose="020B0604020202020204" pitchFamily="34" charset="0"/>
            </a:rPr>
            <a:t> </a:t>
          </a:r>
        </a:p>
      </dgm:t>
    </dgm:pt>
    <dgm:pt modelId="{2FF8CC2B-7B3C-DD45-AA05-5AD88817CB02}" type="par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019ECA3-02E2-8A4F-A890-96DA86FC3DE1}" type="sib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2FD267A2-1F39-F747-94C2-59890CEB5A16}">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Stream Type</a:t>
          </a:r>
        </a:p>
      </dgm:t>
    </dgm:pt>
    <dgm:pt modelId="{2DE2A538-9CF2-3545-BE06-69EDF72C4213}" type="par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E6D5A6F-A8EC-9D43-ADD3-D31ADA05F12D}" type="sib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226F4C6-3E85-124C-9D58-1B6CD6336C3A}">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Learning </a:t>
          </a:r>
        </a:p>
        <a:p>
          <a:pPr algn="l"/>
          <a:r>
            <a:rPr lang="en-US" sz="2000" b="1" i="1" dirty="0">
              <a:solidFill>
                <a:schemeClr val="tx1"/>
              </a:solidFill>
              <a:latin typeface="Arial" panose="020B0604020202020204" pitchFamily="34" charset="0"/>
              <a:cs typeface="Arial" panose="020B0604020202020204" pitchFamily="34" charset="0"/>
            </a:rPr>
            <a:t>Mode</a:t>
          </a:r>
        </a:p>
      </dgm:t>
    </dgm:pt>
    <dgm:pt modelId="{1A1B61DD-45D1-E143-B988-94DF4CBF1A39}" type="par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54BF102-0292-EA4F-B609-B3CCD7F5D729}" type="sib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BBBA7A7-295A-6F44-A57C-AF956685E53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D90CEC4A-56A9-7A46-B50F-5FED83D7F3B2}" type="par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85F2E1D-E074-9846-BF6B-ACD6C6E8F617}" type="sib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7E2CA599-F1D9-B446-B391-BA9494757B5A}" type="pres">
      <dgm:prSet presAssocID="{1650D911-F946-6746-8231-46D141C2780B}" presName="mainComposite" presStyleCnt="0">
        <dgm:presLayoutVars>
          <dgm:chPref val="1"/>
          <dgm:dir/>
          <dgm:animOne val="branch"/>
          <dgm:animLvl val="lvl"/>
          <dgm:resizeHandles val="exact"/>
        </dgm:presLayoutVars>
      </dgm:prSet>
      <dgm:spPr/>
    </dgm:pt>
    <dgm:pt modelId="{0F088ECE-0804-DA42-965D-941A6A717231}" type="pres">
      <dgm:prSet presAssocID="{1650D911-F946-6746-8231-46D141C2780B}" presName="hierFlow" presStyleCnt="0"/>
      <dgm:spPr/>
    </dgm:pt>
    <dgm:pt modelId="{FE25E220-1EF6-C546-AA1F-718BA09E54AB}" type="pres">
      <dgm:prSet presAssocID="{1650D911-F946-6746-8231-46D141C2780B}" presName="firstBuf" presStyleCnt="0"/>
      <dgm:spPr/>
    </dgm:pt>
    <dgm:pt modelId="{3DE66A66-DE49-6143-9728-9F2E31A58442}" type="pres">
      <dgm:prSet presAssocID="{1650D911-F946-6746-8231-46D141C2780B}" presName="hierChild1" presStyleCnt="0">
        <dgm:presLayoutVars>
          <dgm:chPref val="1"/>
          <dgm:animOne val="branch"/>
          <dgm:animLvl val="lvl"/>
        </dgm:presLayoutVars>
      </dgm:prSet>
      <dgm:spPr/>
    </dgm:pt>
    <dgm:pt modelId="{1797DCEB-E914-C24C-8ED7-F013300BD4F8}" type="pres">
      <dgm:prSet presAssocID="{E650DF21-A2EF-0443-9E72-66717ED8EF4E}" presName="Name14" presStyleCnt="0"/>
      <dgm:spPr/>
    </dgm:pt>
    <dgm:pt modelId="{0DB076CD-DEF1-F348-B0C5-018B9555AE76}" type="pres">
      <dgm:prSet presAssocID="{E650DF21-A2EF-0443-9E72-66717ED8EF4E}" presName="level1Shape" presStyleLbl="node0" presStyleIdx="0" presStyleCnt="1" custScaleX="205782" custLinFactNeighborX="-50209">
        <dgm:presLayoutVars>
          <dgm:chPref val="3"/>
        </dgm:presLayoutVars>
      </dgm:prSet>
      <dgm:spPr/>
    </dgm:pt>
    <dgm:pt modelId="{2901297F-E445-6747-99C3-1F6BB45875B6}" type="pres">
      <dgm:prSet presAssocID="{E650DF21-A2EF-0443-9E72-66717ED8EF4E}" presName="hierChild2" presStyleCnt="0"/>
      <dgm:spPr/>
    </dgm:pt>
    <dgm:pt modelId="{C05015B9-6BF8-A647-88AA-E9C2B38643E9}" type="pres">
      <dgm:prSet presAssocID="{6A105F67-FEAA-E04A-A7E6-FFCDDF6AD42C}" presName="Name19" presStyleLbl="parChTrans1D2" presStyleIdx="0" presStyleCnt="2"/>
      <dgm:spPr/>
    </dgm:pt>
    <dgm:pt modelId="{DCB712D0-D5EC-AC43-A611-B597DE95F59B}" type="pres">
      <dgm:prSet presAssocID="{0F5A2C9B-7962-2D4C-9BEC-0DF24CBBEB9F}" presName="Name21" presStyleCnt="0"/>
      <dgm:spPr/>
    </dgm:pt>
    <dgm:pt modelId="{FDE68523-B4B6-BE46-B343-8F03F9517249}" type="pres">
      <dgm:prSet presAssocID="{0F5A2C9B-7962-2D4C-9BEC-0DF24CBBEB9F}" presName="level2Shape" presStyleLbl="node2" presStyleIdx="0" presStyleCnt="2" custScaleX="196827" custLinFactNeighborX="-50209"/>
      <dgm:spPr/>
    </dgm:pt>
    <dgm:pt modelId="{6093EA1E-36A4-1D4E-B472-79E44171E173}" type="pres">
      <dgm:prSet presAssocID="{0F5A2C9B-7962-2D4C-9BEC-0DF24CBBEB9F}" presName="hierChild3" presStyleCnt="0"/>
      <dgm:spPr/>
    </dgm:pt>
    <dgm:pt modelId="{BBFB7A5B-AD91-A947-9EBF-D119F2FE8E57}" type="pres">
      <dgm:prSet presAssocID="{F598F4A3-F1A9-1647-B452-381A99396C3B}" presName="Name19" presStyleLbl="parChTrans1D3" presStyleIdx="0" presStyleCnt="4"/>
      <dgm:spPr/>
    </dgm:pt>
    <dgm:pt modelId="{AEE15103-4041-7940-B373-50B5A0406EEF}" type="pres">
      <dgm:prSet presAssocID="{52C2AA0A-C7DD-8941-827A-5FFB27DCCB45}" presName="Name21" presStyleCnt="0"/>
      <dgm:spPr/>
    </dgm:pt>
    <dgm:pt modelId="{34532E13-84EE-CA47-9681-9ECB4E829566}" type="pres">
      <dgm:prSet presAssocID="{52C2AA0A-C7DD-8941-827A-5FFB27DCCB45}" presName="level2Shape" presStyleLbl="node3" presStyleIdx="0" presStyleCnt="4" custLinFactNeighborX="-50209"/>
      <dgm:spPr/>
    </dgm:pt>
    <dgm:pt modelId="{B1D4BFEC-FD17-494F-B9F7-B681FE1B3011}" type="pres">
      <dgm:prSet presAssocID="{52C2AA0A-C7DD-8941-827A-5FFB27DCCB45}" presName="hierChild3" presStyleCnt="0"/>
      <dgm:spPr/>
    </dgm:pt>
    <dgm:pt modelId="{403F9B7F-6AC3-B243-9310-83A0CDA03E06}" type="pres">
      <dgm:prSet presAssocID="{A8844C39-3BD7-1644-BA8F-BEB99FF154C3}" presName="Name19" presStyleLbl="parChTrans1D3" presStyleIdx="1" presStyleCnt="4"/>
      <dgm:spPr/>
    </dgm:pt>
    <dgm:pt modelId="{BDF489FC-3C34-5C40-AAF2-9301EB7D3F17}" type="pres">
      <dgm:prSet presAssocID="{BFD32475-69D9-A349-8F5E-83B668C299E3}" presName="Name21" presStyleCnt="0"/>
      <dgm:spPr/>
    </dgm:pt>
    <dgm:pt modelId="{FC9DE0B3-44B2-EE4C-B37C-B43B273696D9}" type="pres">
      <dgm:prSet presAssocID="{BFD32475-69D9-A349-8F5E-83B668C299E3}" presName="level2Shape" presStyleLbl="node3" presStyleIdx="1" presStyleCnt="4" custLinFactNeighborX="-50209"/>
      <dgm:spPr/>
    </dgm:pt>
    <dgm:pt modelId="{1D1DC242-B58E-554B-8BA3-B64E90D649E7}" type="pres">
      <dgm:prSet presAssocID="{BFD32475-69D9-A349-8F5E-83B668C299E3}" presName="hierChild3" presStyleCnt="0"/>
      <dgm:spPr/>
    </dgm:pt>
    <dgm:pt modelId="{530EFBEF-4EC5-674D-968A-81489AF41069}" type="pres">
      <dgm:prSet presAssocID="{FBE859C5-6008-2D41-BAC2-84B55BAB0B72}" presName="Name19" presStyleLbl="parChTrans1D2" presStyleIdx="1" presStyleCnt="2"/>
      <dgm:spPr/>
    </dgm:pt>
    <dgm:pt modelId="{3DB0B0A0-5AC4-484D-B86D-2076049899B5}" type="pres">
      <dgm:prSet presAssocID="{535A655D-62DB-7E4F-BB77-BEB74AE05241}" presName="Name21" presStyleCnt="0"/>
      <dgm:spPr/>
    </dgm:pt>
    <dgm:pt modelId="{4BDB7AC1-DA44-704B-97FD-66A55A9016BE}" type="pres">
      <dgm:prSet presAssocID="{535A655D-62DB-7E4F-BB77-BEB74AE05241}" presName="level2Shape" presStyleLbl="node2" presStyleIdx="1" presStyleCnt="2" custScaleX="196827" custLinFactNeighborX="-50209"/>
      <dgm:spPr/>
    </dgm:pt>
    <dgm:pt modelId="{9DAD847C-C61D-F14C-99D4-A7A039919C5E}" type="pres">
      <dgm:prSet presAssocID="{535A655D-62DB-7E4F-BB77-BEB74AE05241}" presName="hierChild3" presStyleCnt="0"/>
      <dgm:spPr/>
    </dgm:pt>
    <dgm:pt modelId="{1D17B615-7FD3-194F-B40A-5FDE75E38E33}" type="pres">
      <dgm:prSet presAssocID="{507A16C2-AD39-B241-8A90-EF5FA63DD3C8}" presName="Name19" presStyleLbl="parChTrans1D3" presStyleIdx="2" presStyleCnt="4"/>
      <dgm:spPr/>
    </dgm:pt>
    <dgm:pt modelId="{1A326EB2-A026-084A-A1CA-7564797A8C30}" type="pres">
      <dgm:prSet presAssocID="{D9296CF6-A66F-4848-A1AD-16C72B9E2E1E}" presName="Name21" presStyleCnt="0"/>
      <dgm:spPr/>
    </dgm:pt>
    <dgm:pt modelId="{337AE70C-120D-E14C-B8FC-31984F7F2B66}" type="pres">
      <dgm:prSet presAssocID="{D9296CF6-A66F-4848-A1AD-16C72B9E2E1E}" presName="level2Shape" presStyleLbl="node3" presStyleIdx="2" presStyleCnt="4" custLinFactNeighborX="-50209"/>
      <dgm:spPr/>
    </dgm:pt>
    <dgm:pt modelId="{2B304BD3-FA45-DB4C-BE0C-33E50122B0D4}" type="pres">
      <dgm:prSet presAssocID="{D9296CF6-A66F-4848-A1AD-16C72B9E2E1E}" presName="hierChild3" presStyleCnt="0"/>
      <dgm:spPr/>
    </dgm:pt>
    <dgm:pt modelId="{7DA66426-E382-014D-90C5-D84BFB4EF8A1}" type="pres">
      <dgm:prSet presAssocID="{D90CEC4A-56A9-7A46-B50F-5FED83D7F3B2}" presName="Name19" presStyleLbl="parChTrans1D3" presStyleIdx="3" presStyleCnt="4"/>
      <dgm:spPr/>
    </dgm:pt>
    <dgm:pt modelId="{1A73EB5D-ED19-B749-ADBC-897B088BD028}" type="pres">
      <dgm:prSet presAssocID="{1BBBA7A7-295A-6F44-A57C-AF956685E535}" presName="Name21" presStyleCnt="0"/>
      <dgm:spPr/>
    </dgm:pt>
    <dgm:pt modelId="{108B1577-B6AB-FC49-A43D-24243A8C3A3E}" type="pres">
      <dgm:prSet presAssocID="{1BBBA7A7-295A-6F44-A57C-AF956685E535}" presName="level2Shape" presStyleLbl="node3" presStyleIdx="3" presStyleCnt="4" custLinFactNeighborX="-50209"/>
      <dgm:spPr/>
    </dgm:pt>
    <dgm:pt modelId="{25F1346C-6F93-C049-A627-F2DCBB40B75F}" type="pres">
      <dgm:prSet presAssocID="{1BBBA7A7-295A-6F44-A57C-AF956685E535}" presName="hierChild3" presStyleCnt="0"/>
      <dgm:spPr/>
    </dgm:pt>
    <dgm:pt modelId="{04B69E86-1D59-6340-ABE4-0AB8089EB250}" type="pres">
      <dgm:prSet presAssocID="{1650D911-F946-6746-8231-46D141C2780B}" presName="bgShapesFlow" presStyleCnt="0"/>
      <dgm:spPr/>
    </dgm:pt>
    <dgm:pt modelId="{6518C63A-73E8-984E-9383-2DD7708E0BD2}" type="pres">
      <dgm:prSet presAssocID="{4FB0B866-7EBC-5941-B93F-12AFE5F369E6}" presName="rectComp" presStyleCnt="0"/>
      <dgm:spPr/>
    </dgm:pt>
    <dgm:pt modelId="{4FCB7A1D-480F-F343-9B67-18B36B088A82}" type="pres">
      <dgm:prSet presAssocID="{4FB0B866-7EBC-5941-B93F-12AFE5F369E6}" presName="bgRect" presStyleLbl="bgShp" presStyleIdx="0" presStyleCnt="3"/>
      <dgm:spPr/>
    </dgm:pt>
    <dgm:pt modelId="{BF120F16-E2DA-B741-B418-F0B74A56562D}" type="pres">
      <dgm:prSet presAssocID="{4FB0B866-7EBC-5941-B93F-12AFE5F369E6}" presName="bgRectTx" presStyleLbl="bgShp" presStyleIdx="0" presStyleCnt="3">
        <dgm:presLayoutVars>
          <dgm:bulletEnabled val="1"/>
        </dgm:presLayoutVars>
      </dgm:prSet>
      <dgm:spPr/>
    </dgm:pt>
    <dgm:pt modelId="{27DFC4BE-244C-D445-B048-94A95157B58D}" type="pres">
      <dgm:prSet presAssocID="{4FB0B866-7EBC-5941-B93F-12AFE5F369E6}" presName="spComp" presStyleCnt="0"/>
      <dgm:spPr/>
    </dgm:pt>
    <dgm:pt modelId="{25944BE2-D55B-2641-8CD9-32838E59FF64}" type="pres">
      <dgm:prSet presAssocID="{4FB0B866-7EBC-5941-B93F-12AFE5F369E6}" presName="vSp" presStyleCnt="0"/>
      <dgm:spPr/>
    </dgm:pt>
    <dgm:pt modelId="{AE0F4830-E95E-2140-9F9B-BBE2CD7655CE}" type="pres">
      <dgm:prSet presAssocID="{2FD267A2-1F39-F747-94C2-59890CEB5A16}" presName="rectComp" presStyleCnt="0"/>
      <dgm:spPr/>
    </dgm:pt>
    <dgm:pt modelId="{4B6E86AD-BAD2-384C-85C4-9C97510E9FD3}" type="pres">
      <dgm:prSet presAssocID="{2FD267A2-1F39-F747-94C2-59890CEB5A16}" presName="bgRect" presStyleLbl="bgShp" presStyleIdx="1" presStyleCnt="3" custLinFactNeighborX="16153"/>
      <dgm:spPr/>
    </dgm:pt>
    <dgm:pt modelId="{149446E5-2D27-BB40-A8CF-DB30BB92F576}" type="pres">
      <dgm:prSet presAssocID="{2FD267A2-1F39-F747-94C2-59890CEB5A16}" presName="bgRectTx" presStyleLbl="bgShp" presStyleIdx="1" presStyleCnt="3">
        <dgm:presLayoutVars>
          <dgm:bulletEnabled val="1"/>
        </dgm:presLayoutVars>
      </dgm:prSet>
      <dgm:spPr/>
    </dgm:pt>
    <dgm:pt modelId="{22AC69C7-4A5B-9B4B-896A-7A8F22B4D737}" type="pres">
      <dgm:prSet presAssocID="{2FD267A2-1F39-F747-94C2-59890CEB5A16}" presName="spComp" presStyleCnt="0"/>
      <dgm:spPr/>
    </dgm:pt>
    <dgm:pt modelId="{36778F94-13D4-4F44-9F76-B1325075C61F}" type="pres">
      <dgm:prSet presAssocID="{2FD267A2-1F39-F747-94C2-59890CEB5A16}" presName="vSp" presStyleCnt="0"/>
      <dgm:spPr/>
    </dgm:pt>
    <dgm:pt modelId="{1A605B5F-F460-054F-AFD1-9A75E03CA24F}" type="pres">
      <dgm:prSet presAssocID="{D226F4C6-3E85-124C-9D58-1B6CD6336C3A}" presName="rectComp" presStyleCnt="0"/>
      <dgm:spPr/>
    </dgm:pt>
    <dgm:pt modelId="{A1F76FAA-7519-B74E-98F8-9A57EA4E794C}" type="pres">
      <dgm:prSet presAssocID="{D226F4C6-3E85-124C-9D58-1B6CD6336C3A}" presName="bgRect" presStyleLbl="bgShp" presStyleIdx="2" presStyleCnt="3"/>
      <dgm:spPr/>
    </dgm:pt>
    <dgm:pt modelId="{70BBC8EA-6B27-464E-BAA0-E96D6C8B203D}" type="pres">
      <dgm:prSet presAssocID="{D226F4C6-3E85-124C-9D58-1B6CD6336C3A}" presName="bgRectTx" presStyleLbl="bgShp" presStyleIdx="2" presStyleCnt="3">
        <dgm:presLayoutVars>
          <dgm:bulletEnabled val="1"/>
        </dgm:presLayoutVars>
      </dgm:prSet>
      <dgm:spPr/>
    </dgm:pt>
  </dgm:ptLst>
  <dgm:cxnLst>
    <dgm:cxn modelId="{4B87FD06-BCD0-DE47-BDC6-0C17142ECD02}" srcId="{0F5A2C9B-7962-2D4C-9BEC-0DF24CBBEB9F}" destId="{BFD32475-69D9-A349-8F5E-83B668C299E3}" srcOrd="1" destOrd="0" parTransId="{A8844C39-3BD7-1644-BA8F-BEB99FF154C3}" sibTransId="{368E8322-FFAE-AC41-A6E1-F84A2A466FD7}"/>
    <dgm:cxn modelId="{AC39D317-781F-CD4D-A64C-9763543533AD}" srcId="{1650D911-F946-6746-8231-46D141C2780B}" destId="{D226F4C6-3E85-124C-9D58-1B6CD6336C3A}" srcOrd="3" destOrd="0" parTransId="{1A1B61DD-45D1-E143-B988-94DF4CBF1A39}" sibTransId="{154BF102-0292-EA4F-B609-B3CCD7F5D729}"/>
    <dgm:cxn modelId="{4FC25821-27D8-4841-8858-807AA869AFC4}" srcId="{E650DF21-A2EF-0443-9E72-66717ED8EF4E}" destId="{535A655D-62DB-7E4F-BB77-BEB74AE05241}" srcOrd="1" destOrd="0" parTransId="{FBE859C5-6008-2D41-BAC2-84B55BAB0B72}" sibTransId="{9B18B6C0-C294-0748-B8F3-1281C9A77DEC}"/>
    <dgm:cxn modelId="{C0D29229-7304-594B-B961-E01FBBA09E66}" type="presOf" srcId="{507A16C2-AD39-B241-8A90-EF5FA63DD3C8}" destId="{1D17B615-7FD3-194F-B40A-5FDE75E38E33}" srcOrd="0" destOrd="0" presId="urn:microsoft.com/office/officeart/2005/8/layout/hierarchy6"/>
    <dgm:cxn modelId="{6FB47B2B-70E5-D348-AEB9-BE334EB85DE2}" type="presOf" srcId="{FBE859C5-6008-2D41-BAC2-84B55BAB0B72}" destId="{530EFBEF-4EC5-674D-968A-81489AF41069}" srcOrd="0" destOrd="0" presId="urn:microsoft.com/office/officeart/2005/8/layout/hierarchy6"/>
    <dgm:cxn modelId="{A9FFA12C-9D57-6846-9DDE-113EF035D4F6}" type="presOf" srcId="{535A655D-62DB-7E4F-BB77-BEB74AE05241}" destId="{4BDB7AC1-DA44-704B-97FD-66A55A9016BE}" srcOrd="0" destOrd="0" presId="urn:microsoft.com/office/officeart/2005/8/layout/hierarchy6"/>
    <dgm:cxn modelId="{83665130-C8E5-8E42-899D-BFD430B73884}" type="presOf" srcId="{E650DF21-A2EF-0443-9E72-66717ED8EF4E}" destId="{0DB076CD-DEF1-F348-B0C5-018B9555AE76}" srcOrd="0" destOrd="0" presId="urn:microsoft.com/office/officeart/2005/8/layout/hierarchy6"/>
    <dgm:cxn modelId="{E3EB3D32-AF27-F641-8B64-7F122766CB68}" srcId="{0F5A2C9B-7962-2D4C-9BEC-0DF24CBBEB9F}" destId="{52C2AA0A-C7DD-8941-827A-5FFB27DCCB45}" srcOrd="0" destOrd="0" parTransId="{F598F4A3-F1A9-1647-B452-381A99396C3B}" sibTransId="{A75A6D1B-4211-574A-81FE-302334178097}"/>
    <dgm:cxn modelId="{F12D0D3E-2DCE-F048-9B67-3A599FD829D2}" srcId="{1650D911-F946-6746-8231-46D141C2780B}" destId="{E650DF21-A2EF-0443-9E72-66717ED8EF4E}" srcOrd="0" destOrd="0" parTransId="{BF04B394-2EB3-1D42-BA22-6CE65FA19F8A}" sibTransId="{63466838-211A-E142-8CEF-69A9AAE0822D}"/>
    <dgm:cxn modelId="{397A793F-59C3-9147-B78B-986A4F8935B6}" type="presOf" srcId="{D90CEC4A-56A9-7A46-B50F-5FED83D7F3B2}" destId="{7DA66426-E382-014D-90C5-D84BFB4EF8A1}" srcOrd="0" destOrd="0" presId="urn:microsoft.com/office/officeart/2005/8/layout/hierarchy6"/>
    <dgm:cxn modelId="{37B17B4E-38F6-3A49-9E5F-8AFCEBE81F39}" srcId="{535A655D-62DB-7E4F-BB77-BEB74AE05241}" destId="{1BBBA7A7-295A-6F44-A57C-AF956685E535}" srcOrd="1" destOrd="0" parTransId="{D90CEC4A-56A9-7A46-B50F-5FED83D7F3B2}" sibTransId="{385F2E1D-E074-9846-BF6B-ACD6C6E8F617}"/>
    <dgm:cxn modelId="{8DE11879-38B9-F44C-897E-50D55883205C}" srcId="{1650D911-F946-6746-8231-46D141C2780B}" destId="{4FB0B866-7EBC-5941-B93F-12AFE5F369E6}" srcOrd="1" destOrd="0" parTransId="{2FF8CC2B-7B3C-DD45-AA05-5AD88817CB02}" sibTransId="{4019ECA3-02E2-8A4F-A890-96DA86FC3DE1}"/>
    <dgm:cxn modelId="{0E864579-CD4A-DD4F-B394-30AD048B16C1}" type="presOf" srcId="{2FD267A2-1F39-F747-94C2-59890CEB5A16}" destId="{4B6E86AD-BAD2-384C-85C4-9C97510E9FD3}" srcOrd="0" destOrd="0" presId="urn:microsoft.com/office/officeart/2005/8/layout/hierarchy6"/>
    <dgm:cxn modelId="{AFB1577E-99C0-8846-AF24-21F97F7D1765}" type="presOf" srcId="{4FB0B866-7EBC-5941-B93F-12AFE5F369E6}" destId="{4FCB7A1D-480F-F343-9B67-18B36B088A82}" srcOrd="0" destOrd="0" presId="urn:microsoft.com/office/officeart/2005/8/layout/hierarchy6"/>
    <dgm:cxn modelId="{F8565984-1465-9E4E-A79D-BC647DDE4AE3}" type="presOf" srcId="{52C2AA0A-C7DD-8941-827A-5FFB27DCCB45}" destId="{34532E13-84EE-CA47-9681-9ECB4E829566}" srcOrd="0" destOrd="0" presId="urn:microsoft.com/office/officeart/2005/8/layout/hierarchy6"/>
    <dgm:cxn modelId="{C16A298D-5FC3-134A-9B17-5E155E360EE0}" type="presOf" srcId="{D226F4C6-3E85-124C-9D58-1B6CD6336C3A}" destId="{A1F76FAA-7519-B74E-98F8-9A57EA4E794C}" srcOrd="0" destOrd="0" presId="urn:microsoft.com/office/officeart/2005/8/layout/hierarchy6"/>
    <dgm:cxn modelId="{4FC6408E-4F7D-2B47-8E86-012A60C618DD}" type="presOf" srcId="{D226F4C6-3E85-124C-9D58-1B6CD6336C3A}" destId="{70BBC8EA-6B27-464E-BAA0-E96D6C8B203D}" srcOrd="1" destOrd="0" presId="urn:microsoft.com/office/officeart/2005/8/layout/hierarchy6"/>
    <dgm:cxn modelId="{BB10778E-73EE-DB44-86F3-AFEFDE426CC0}" srcId="{535A655D-62DB-7E4F-BB77-BEB74AE05241}" destId="{D9296CF6-A66F-4848-A1AD-16C72B9E2E1E}" srcOrd="0" destOrd="0" parTransId="{507A16C2-AD39-B241-8A90-EF5FA63DD3C8}" sibTransId="{87FA4E42-2F1A-E84D-B412-C42D9D1966C8}"/>
    <dgm:cxn modelId="{BB686E9B-EF27-B24A-A7C2-5F8A3B12CFB9}" type="presOf" srcId="{A8844C39-3BD7-1644-BA8F-BEB99FF154C3}" destId="{403F9B7F-6AC3-B243-9310-83A0CDA03E06}" srcOrd="0" destOrd="0" presId="urn:microsoft.com/office/officeart/2005/8/layout/hierarchy6"/>
    <dgm:cxn modelId="{6B13B3AE-F3CC-4644-8775-AA465260AA2E}" srcId="{1650D911-F946-6746-8231-46D141C2780B}" destId="{2FD267A2-1F39-F747-94C2-59890CEB5A16}" srcOrd="2" destOrd="0" parTransId="{2DE2A538-9CF2-3545-BE06-69EDF72C4213}" sibTransId="{8E6D5A6F-A8EC-9D43-ADD3-D31ADA05F12D}"/>
    <dgm:cxn modelId="{3D3C7DAF-364B-6248-A74B-907277E3D728}" type="presOf" srcId="{0F5A2C9B-7962-2D4C-9BEC-0DF24CBBEB9F}" destId="{FDE68523-B4B6-BE46-B343-8F03F9517249}" srcOrd="0" destOrd="0" presId="urn:microsoft.com/office/officeart/2005/8/layout/hierarchy6"/>
    <dgm:cxn modelId="{DB3145B7-F9C1-3D42-B05F-5BE3D6E14A64}" type="presOf" srcId="{BFD32475-69D9-A349-8F5E-83B668C299E3}" destId="{FC9DE0B3-44B2-EE4C-B37C-B43B273696D9}" srcOrd="0" destOrd="0" presId="urn:microsoft.com/office/officeart/2005/8/layout/hierarchy6"/>
    <dgm:cxn modelId="{908CF9B8-16B0-4240-8CF7-FA29A7643366}" srcId="{E650DF21-A2EF-0443-9E72-66717ED8EF4E}" destId="{0F5A2C9B-7962-2D4C-9BEC-0DF24CBBEB9F}" srcOrd="0" destOrd="0" parTransId="{6A105F67-FEAA-E04A-A7E6-FFCDDF6AD42C}" sibTransId="{C5456F6D-CEA0-144C-8CBE-E99793E3B97A}"/>
    <dgm:cxn modelId="{489B2ABE-DED1-D948-AAAE-E51CEB4AA76E}" type="presOf" srcId="{6A105F67-FEAA-E04A-A7E6-FFCDDF6AD42C}" destId="{C05015B9-6BF8-A647-88AA-E9C2B38643E9}" srcOrd="0" destOrd="0" presId="urn:microsoft.com/office/officeart/2005/8/layout/hierarchy6"/>
    <dgm:cxn modelId="{554A8FC1-64F3-A44A-9FB3-ED4153374B43}" type="presOf" srcId="{2FD267A2-1F39-F747-94C2-59890CEB5A16}" destId="{149446E5-2D27-BB40-A8CF-DB30BB92F576}" srcOrd="1" destOrd="0" presId="urn:microsoft.com/office/officeart/2005/8/layout/hierarchy6"/>
    <dgm:cxn modelId="{687912CC-EF25-C34C-8500-3E4347D50BE6}" type="presOf" srcId="{D9296CF6-A66F-4848-A1AD-16C72B9E2E1E}" destId="{337AE70C-120D-E14C-B8FC-31984F7F2B66}" srcOrd="0" destOrd="0" presId="urn:microsoft.com/office/officeart/2005/8/layout/hierarchy6"/>
    <dgm:cxn modelId="{9EAC31D1-BB2B-154C-AAB2-0CCC47BF2FC0}" type="presOf" srcId="{4FB0B866-7EBC-5941-B93F-12AFE5F369E6}" destId="{BF120F16-E2DA-B741-B418-F0B74A56562D}" srcOrd="1" destOrd="0" presId="urn:microsoft.com/office/officeart/2005/8/layout/hierarchy6"/>
    <dgm:cxn modelId="{0628D2DE-A3BD-254B-BECE-CC5215226D9E}" type="presOf" srcId="{F598F4A3-F1A9-1647-B452-381A99396C3B}" destId="{BBFB7A5B-AD91-A947-9EBF-D119F2FE8E57}" srcOrd="0" destOrd="0" presId="urn:microsoft.com/office/officeart/2005/8/layout/hierarchy6"/>
    <dgm:cxn modelId="{7FCE9FE4-F432-5A44-B41A-4D534997950B}" type="presOf" srcId="{1650D911-F946-6746-8231-46D141C2780B}" destId="{7E2CA599-F1D9-B446-B391-BA9494757B5A}" srcOrd="0" destOrd="0" presId="urn:microsoft.com/office/officeart/2005/8/layout/hierarchy6"/>
    <dgm:cxn modelId="{FC6DDBEF-0280-9743-B4F1-36F2D5DBC807}" type="presOf" srcId="{1BBBA7A7-295A-6F44-A57C-AF956685E535}" destId="{108B1577-B6AB-FC49-A43D-24243A8C3A3E}" srcOrd="0" destOrd="0" presId="urn:microsoft.com/office/officeart/2005/8/layout/hierarchy6"/>
    <dgm:cxn modelId="{2C808AE4-81EC-CA4F-A21D-87570AEB54D6}" type="presParOf" srcId="{7E2CA599-F1D9-B446-B391-BA9494757B5A}" destId="{0F088ECE-0804-DA42-965D-941A6A717231}" srcOrd="0" destOrd="0" presId="urn:microsoft.com/office/officeart/2005/8/layout/hierarchy6"/>
    <dgm:cxn modelId="{A2682561-675C-5F46-A529-1E70F50AC4BB}" type="presParOf" srcId="{0F088ECE-0804-DA42-965D-941A6A717231}" destId="{FE25E220-1EF6-C546-AA1F-718BA09E54AB}" srcOrd="0" destOrd="0" presId="urn:microsoft.com/office/officeart/2005/8/layout/hierarchy6"/>
    <dgm:cxn modelId="{3D3156BD-3611-E144-A153-41B690406E3A}" type="presParOf" srcId="{0F088ECE-0804-DA42-965D-941A6A717231}" destId="{3DE66A66-DE49-6143-9728-9F2E31A58442}" srcOrd="1" destOrd="0" presId="urn:microsoft.com/office/officeart/2005/8/layout/hierarchy6"/>
    <dgm:cxn modelId="{C7FC3781-B12E-5545-B111-5DE5919E7A1E}" type="presParOf" srcId="{3DE66A66-DE49-6143-9728-9F2E31A58442}" destId="{1797DCEB-E914-C24C-8ED7-F013300BD4F8}" srcOrd="0" destOrd="0" presId="urn:microsoft.com/office/officeart/2005/8/layout/hierarchy6"/>
    <dgm:cxn modelId="{E2B9F232-4913-2F45-ABA7-18CC8FF03520}" type="presParOf" srcId="{1797DCEB-E914-C24C-8ED7-F013300BD4F8}" destId="{0DB076CD-DEF1-F348-B0C5-018B9555AE76}" srcOrd="0" destOrd="0" presId="urn:microsoft.com/office/officeart/2005/8/layout/hierarchy6"/>
    <dgm:cxn modelId="{3B0D48D1-BE7A-7644-9D97-0EF00A3DF685}" type="presParOf" srcId="{1797DCEB-E914-C24C-8ED7-F013300BD4F8}" destId="{2901297F-E445-6747-99C3-1F6BB45875B6}" srcOrd="1" destOrd="0" presId="urn:microsoft.com/office/officeart/2005/8/layout/hierarchy6"/>
    <dgm:cxn modelId="{8E5AAE7F-DA3C-DC40-9099-7165FA59B270}" type="presParOf" srcId="{2901297F-E445-6747-99C3-1F6BB45875B6}" destId="{C05015B9-6BF8-A647-88AA-E9C2B38643E9}" srcOrd="0" destOrd="0" presId="urn:microsoft.com/office/officeart/2005/8/layout/hierarchy6"/>
    <dgm:cxn modelId="{FA9E0BDD-D047-8A48-8F63-D4C0C46C5B1F}" type="presParOf" srcId="{2901297F-E445-6747-99C3-1F6BB45875B6}" destId="{DCB712D0-D5EC-AC43-A611-B597DE95F59B}" srcOrd="1" destOrd="0" presId="urn:microsoft.com/office/officeart/2005/8/layout/hierarchy6"/>
    <dgm:cxn modelId="{A7111930-9A06-1949-BC91-BC2D583BC0B9}" type="presParOf" srcId="{DCB712D0-D5EC-AC43-A611-B597DE95F59B}" destId="{FDE68523-B4B6-BE46-B343-8F03F9517249}" srcOrd="0" destOrd="0" presId="urn:microsoft.com/office/officeart/2005/8/layout/hierarchy6"/>
    <dgm:cxn modelId="{40E7C7E9-130A-1344-9D19-545DB91345B2}" type="presParOf" srcId="{DCB712D0-D5EC-AC43-A611-B597DE95F59B}" destId="{6093EA1E-36A4-1D4E-B472-79E44171E173}" srcOrd="1" destOrd="0" presId="urn:microsoft.com/office/officeart/2005/8/layout/hierarchy6"/>
    <dgm:cxn modelId="{239E0CCC-61AC-E644-A0F2-EBC936C0859D}" type="presParOf" srcId="{6093EA1E-36A4-1D4E-B472-79E44171E173}" destId="{BBFB7A5B-AD91-A947-9EBF-D119F2FE8E57}" srcOrd="0" destOrd="0" presId="urn:microsoft.com/office/officeart/2005/8/layout/hierarchy6"/>
    <dgm:cxn modelId="{B9BA31F5-6EEC-D841-BC79-0B9E2D1BF994}" type="presParOf" srcId="{6093EA1E-36A4-1D4E-B472-79E44171E173}" destId="{AEE15103-4041-7940-B373-50B5A0406EEF}" srcOrd="1" destOrd="0" presId="urn:microsoft.com/office/officeart/2005/8/layout/hierarchy6"/>
    <dgm:cxn modelId="{7C20437A-3B9A-D34E-9D7E-5C511FB4A574}" type="presParOf" srcId="{AEE15103-4041-7940-B373-50B5A0406EEF}" destId="{34532E13-84EE-CA47-9681-9ECB4E829566}" srcOrd="0" destOrd="0" presId="urn:microsoft.com/office/officeart/2005/8/layout/hierarchy6"/>
    <dgm:cxn modelId="{12AC6C8C-CC72-B44D-BC6A-C4905579EB26}" type="presParOf" srcId="{AEE15103-4041-7940-B373-50B5A0406EEF}" destId="{B1D4BFEC-FD17-494F-B9F7-B681FE1B3011}" srcOrd="1" destOrd="0" presId="urn:microsoft.com/office/officeart/2005/8/layout/hierarchy6"/>
    <dgm:cxn modelId="{A2AE980F-F446-A943-8E50-97802DE1C274}" type="presParOf" srcId="{6093EA1E-36A4-1D4E-B472-79E44171E173}" destId="{403F9B7F-6AC3-B243-9310-83A0CDA03E06}" srcOrd="2" destOrd="0" presId="urn:microsoft.com/office/officeart/2005/8/layout/hierarchy6"/>
    <dgm:cxn modelId="{CD2FFCAE-4848-D648-A256-DD7F0376BF47}" type="presParOf" srcId="{6093EA1E-36A4-1D4E-B472-79E44171E173}" destId="{BDF489FC-3C34-5C40-AAF2-9301EB7D3F17}" srcOrd="3" destOrd="0" presId="urn:microsoft.com/office/officeart/2005/8/layout/hierarchy6"/>
    <dgm:cxn modelId="{9F56AD5A-A8E6-A348-8CCF-2DE2F0825BAB}" type="presParOf" srcId="{BDF489FC-3C34-5C40-AAF2-9301EB7D3F17}" destId="{FC9DE0B3-44B2-EE4C-B37C-B43B273696D9}" srcOrd="0" destOrd="0" presId="urn:microsoft.com/office/officeart/2005/8/layout/hierarchy6"/>
    <dgm:cxn modelId="{FFEA502F-AC51-5448-AEF7-A0359DB4E619}" type="presParOf" srcId="{BDF489FC-3C34-5C40-AAF2-9301EB7D3F17}" destId="{1D1DC242-B58E-554B-8BA3-B64E90D649E7}" srcOrd="1" destOrd="0" presId="urn:microsoft.com/office/officeart/2005/8/layout/hierarchy6"/>
    <dgm:cxn modelId="{1CBEA738-DA17-D149-8D4B-8132CFF67F42}" type="presParOf" srcId="{2901297F-E445-6747-99C3-1F6BB45875B6}" destId="{530EFBEF-4EC5-674D-968A-81489AF41069}" srcOrd="2" destOrd="0" presId="urn:microsoft.com/office/officeart/2005/8/layout/hierarchy6"/>
    <dgm:cxn modelId="{2136ED3E-C49D-4343-9765-79F913DAA071}" type="presParOf" srcId="{2901297F-E445-6747-99C3-1F6BB45875B6}" destId="{3DB0B0A0-5AC4-484D-B86D-2076049899B5}" srcOrd="3" destOrd="0" presId="urn:microsoft.com/office/officeart/2005/8/layout/hierarchy6"/>
    <dgm:cxn modelId="{AB7C2FF4-FAC9-E544-9AB4-19290AEB9808}" type="presParOf" srcId="{3DB0B0A0-5AC4-484D-B86D-2076049899B5}" destId="{4BDB7AC1-DA44-704B-97FD-66A55A9016BE}" srcOrd="0" destOrd="0" presId="urn:microsoft.com/office/officeart/2005/8/layout/hierarchy6"/>
    <dgm:cxn modelId="{2A2C32F7-7BA9-6541-8740-CC0BD07E032A}" type="presParOf" srcId="{3DB0B0A0-5AC4-484D-B86D-2076049899B5}" destId="{9DAD847C-C61D-F14C-99D4-A7A039919C5E}" srcOrd="1" destOrd="0" presId="urn:microsoft.com/office/officeart/2005/8/layout/hierarchy6"/>
    <dgm:cxn modelId="{85C4F07A-5970-F243-8C49-0866B1E2B43E}" type="presParOf" srcId="{9DAD847C-C61D-F14C-99D4-A7A039919C5E}" destId="{1D17B615-7FD3-194F-B40A-5FDE75E38E33}" srcOrd="0" destOrd="0" presId="urn:microsoft.com/office/officeart/2005/8/layout/hierarchy6"/>
    <dgm:cxn modelId="{A1A18028-94B3-F94B-B841-55D17D397647}" type="presParOf" srcId="{9DAD847C-C61D-F14C-99D4-A7A039919C5E}" destId="{1A326EB2-A026-084A-A1CA-7564797A8C30}" srcOrd="1" destOrd="0" presId="urn:microsoft.com/office/officeart/2005/8/layout/hierarchy6"/>
    <dgm:cxn modelId="{33FAAC3C-51D8-8D4A-9F45-221EC001F102}" type="presParOf" srcId="{1A326EB2-A026-084A-A1CA-7564797A8C30}" destId="{337AE70C-120D-E14C-B8FC-31984F7F2B66}" srcOrd="0" destOrd="0" presId="urn:microsoft.com/office/officeart/2005/8/layout/hierarchy6"/>
    <dgm:cxn modelId="{9FA41882-4263-9449-9B2A-7E5B4CE83298}" type="presParOf" srcId="{1A326EB2-A026-084A-A1CA-7564797A8C30}" destId="{2B304BD3-FA45-DB4C-BE0C-33E50122B0D4}" srcOrd="1" destOrd="0" presId="urn:microsoft.com/office/officeart/2005/8/layout/hierarchy6"/>
    <dgm:cxn modelId="{E405CF41-DEA5-B848-8ABB-B382806AC092}" type="presParOf" srcId="{9DAD847C-C61D-F14C-99D4-A7A039919C5E}" destId="{7DA66426-E382-014D-90C5-D84BFB4EF8A1}" srcOrd="2" destOrd="0" presId="urn:microsoft.com/office/officeart/2005/8/layout/hierarchy6"/>
    <dgm:cxn modelId="{29A4C9E8-9A62-B949-9175-F5280C0ED6EF}" type="presParOf" srcId="{9DAD847C-C61D-F14C-99D4-A7A039919C5E}" destId="{1A73EB5D-ED19-B749-ADBC-897B088BD028}" srcOrd="3" destOrd="0" presId="urn:microsoft.com/office/officeart/2005/8/layout/hierarchy6"/>
    <dgm:cxn modelId="{614B0443-4610-744F-BD6B-152E79737703}" type="presParOf" srcId="{1A73EB5D-ED19-B749-ADBC-897B088BD028}" destId="{108B1577-B6AB-FC49-A43D-24243A8C3A3E}" srcOrd="0" destOrd="0" presId="urn:microsoft.com/office/officeart/2005/8/layout/hierarchy6"/>
    <dgm:cxn modelId="{4F3ACD11-B082-4644-BA14-5DA6A5C557B6}" type="presParOf" srcId="{1A73EB5D-ED19-B749-ADBC-897B088BD028}" destId="{25F1346C-6F93-C049-A627-F2DCBB40B75F}" srcOrd="1" destOrd="0" presId="urn:microsoft.com/office/officeart/2005/8/layout/hierarchy6"/>
    <dgm:cxn modelId="{7A44FE25-D043-F947-92CA-DAA8829C0D83}" type="presParOf" srcId="{7E2CA599-F1D9-B446-B391-BA9494757B5A}" destId="{04B69E86-1D59-6340-ABE4-0AB8089EB250}" srcOrd="1" destOrd="0" presId="urn:microsoft.com/office/officeart/2005/8/layout/hierarchy6"/>
    <dgm:cxn modelId="{6654A7FD-F6C9-084E-A1EB-A3400AB86CA3}" type="presParOf" srcId="{04B69E86-1D59-6340-ABE4-0AB8089EB250}" destId="{6518C63A-73E8-984E-9383-2DD7708E0BD2}" srcOrd="0" destOrd="0" presId="urn:microsoft.com/office/officeart/2005/8/layout/hierarchy6"/>
    <dgm:cxn modelId="{E70391F4-7903-B64C-A9D4-669190C0453B}" type="presParOf" srcId="{6518C63A-73E8-984E-9383-2DD7708E0BD2}" destId="{4FCB7A1D-480F-F343-9B67-18B36B088A82}" srcOrd="0" destOrd="0" presId="urn:microsoft.com/office/officeart/2005/8/layout/hierarchy6"/>
    <dgm:cxn modelId="{450440F8-89FB-554A-B1A7-63FE2E36C20C}" type="presParOf" srcId="{6518C63A-73E8-984E-9383-2DD7708E0BD2}" destId="{BF120F16-E2DA-B741-B418-F0B74A56562D}" srcOrd="1" destOrd="0" presId="urn:microsoft.com/office/officeart/2005/8/layout/hierarchy6"/>
    <dgm:cxn modelId="{0F927CDE-081F-9242-B3E6-20701BB68012}" type="presParOf" srcId="{04B69E86-1D59-6340-ABE4-0AB8089EB250}" destId="{27DFC4BE-244C-D445-B048-94A95157B58D}" srcOrd="1" destOrd="0" presId="urn:microsoft.com/office/officeart/2005/8/layout/hierarchy6"/>
    <dgm:cxn modelId="{FBEB0365-36AE-774B-9427-5C9ACF352BC0}" type="presParOf" srcId="{27DFC4BE-244C-D445-B048-94A95157B58D}" destId="{25944BE2-D55B-2641-8CD9-32838E59FF64}" srcOrd="0" destOrd="0" presId="urn:microsoft.com/office/officeart/2005/8/layout/hierarchy6"/>
    <dgm:cxn modelId="{A1A303EB-200E-D249-82A2-DF67B8D72AFB}" type="presParOf" srcId="{04B69E86-1D59-6340-ABE4-0AB8089EB250}" destId="{AE0F4830-E95E-2140-9F9B-BBE2CD7655CE}" srcOrd="2" destOrd="0" presId="urn:microsoft.com/office/officeart/2005/8/layout/hierarchy6"/>
    <dgm:cxn modelId="{F65DB832-A284-934A-9C7A-C0C3D2AEA725}" type="presParOf" srcId="{AE0F4830-E95E-2140-9F9B-BBE2CD7655CE}" destId="{4B6E86AD-BAD2-384C-85C4-9C97510E9FD3}" srcOrd="0" destOrd="0" presId="urn:microsoft.com/office/officeart/2005/8/layout/hierarchy6"/>
    <dgm:cxn modelId="{2F3A78A1-8E3B-A148-8DC1-F276D0785C74}" type="presParOf" srcId="{AE0F4830-E95E-2140-9F9B-BBE2CD7655CE}" destId="{149446E5-2D27-BB40-A8CF-DB30BB92F576}" srcOrd="1" destOrd="0" presId="urn:microsoft.com/office/officeart/2005/8/layout/hierarchy6"/>
    <dgm:cxn modelId="{559121E4-8BCC-F84A-AF14-F78D7D27655D}" type="presParOf" srcId="{04B69E86-1D59-6340-ABE4-0AB8089EB250}" destId="{22AC69C7-4A5B-9B4B-896A-7A8F22B4D737}" srcOrd="3" destOrd="0" presId="urn:microsoft.com/office/officeart/2005/8/layout/hierarchy6"/>
    <dgm:cxn modelId="{481A092B-0CF8-A943-BD50-A1E21E571C76}" type="presParOf" srcId="{22AC69C7-4A5B-9B4B-896A-7A8F22B4D737}" destId="{36778F94-13D4-4F44-9F76-B1325075C61F}" srcOrd="0" destOrd="0" presId="urn:microsoft.com/office/officeart/2005/8/layout/hierarchy6"/>
    <dgm:cxn modelId="{04802A14-E4E4-7041-9847-9E4E59D67788}" type="presParOf" srcId="{04B69E86-1D59-6340-ABE4-0AB8089EB250}" destId="{1A605B5F-F460-054F-AFD1-9A75E03CA24F}" srcOrd="4" destOrd="0" presId="urn:microsoft.com/office/officeart/2005/8/layout/hierarchy6"/>
    <dgm:cxn modelId="{A0815D1B-F1A2-B648-A813-1D62703749A8}" type="presParOf" srcId="{1A605B5F-F460-054F-AFD1-9A75E03CA24F}" destId="{A1F76FAA-7519-B74E-98F8-9A57EA4E794C}" srcOrd="0" destOrd="0" presId="urn:microsoft.com/office/officeart/2005/8/layout/hierarchy6"/>
    <dgm:cxn modelId="{BD7E2ACE-C80F-0348-8FE7-AED1D9AEE647}" type="presParOf" srcId="{1A605B5F-F460-054F-AFD1-9A75E03CA24F}" destId="{70BBC8EA-6B27-464E-BAA0-E96D6C8B203D}"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650D911-F946-6746-8231-46D141C2780B}" type="doc">
      <dgm:prSet loTypeId="urn:microsoft.com/office/officeart/2005/8/layout/hierarchy6" loCatId="" qsTypeId="urn:microsoft.com/office/officeart/2005/8/quickstyle/simple1" qsCatId="simple" csTypeId="urn:microsoft.com/office/officeart/2005/8/colors/colorful3" csCatId="colorful" phldr="1"/>
      <dgm:spPr/>
      <dgm:t>
        <a:bodyPr/>
        <a:lstStyle/>
        <a:p>
          <a:endParaRPr lang="en-US"/>
        </a:p>
      </dgm:t>
    </dgm:pt>
    <dgm:pt modelId="{E650DF21-A2EF-0443-9E72-66717ED8EF4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Data Stream Learning</a:t>
          </a:r>
        </a:p>
      </dgm:t>
    </dgm:pt>
    <dgm:pt modelId="{BF04B394-2EB3-1D42-BA22-6CE65FA19F8A}" type="par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63466838-211A-E142-8CEF-69A9AAE0822D}" type="sibTrans" cxnId="{F12D0D3E-2DCE-F048-9B67-3A599FD829D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0F5A2C9B-7962-2D4C-9BEC-0DF24CBBEB9F}">
      <dgm:prSet phldrT="[Text]" custT="1"/>
      <dgm:spPr/>
      <dgm:t>
        <a:bodyPr/>
        <a:lstStyle/>
        <a:p>
          <a:r>
            <a:rPr lang="en-US" sz="1800" dirty="0">
              <a:solidFill>
                <a:schemeClr val="tx1"/>
              </a:solidFill>
              <a:latin typeface="Arial" panose="020B0604020202020204" pitchFamily="34" charset="0"/>
              <a:cs typeface="Arial" panose="020B0604020202020204" pitchFamily="34" charset="0"/>
            </a:rPr>
            <a:t>Stationary</a:t>
          </a:r>
        </a:p>
      </dgm:t>
    </dgm:pt>
    <dgm:pt modelId="{6A105F67-FEAA-E04A-A7E6-FFCDDF6AD42C}" type="par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C5456F6D-CEA0-144C-8CBE-E99793E3B97A}" type="sibTrans" cxnId="{908CF9B8-16B0-4240-8CF7-FA29A7643366}">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2C2AA0A-C7DD-8941-827A-5FFB27DCCB4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F598F4A3-F1A9-1647-B452-381A99396C3B}" type="par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A75A6D1B-4211-574A-81FE-302334178097}" type="sibTrans" cxnId="{E3EB3D32-AF27-F641-8B64-7F122766CB68}">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BFD32475-69D9-A349-8F5E-83B668C299E3}">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A8844C39-3BD7-1644-BA8F-BEB99FF154C3}" type="par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68E8322-FFAE-AC41-A6E1-F84A2A466FD7}" type="sibTrans" cxnId="{4B87FD06-BCD0-DE47-BDC6-0C17142ECD02}">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535A655D-62DB-7E4F-BB77-BEB74AE05241}">
      <dgm:prSet phldrT="[Text]" custT="1"/>
      <dgm:spPr/>
      <dgm:t>
        <a:bodyPr/>
        <a:lstStyle/>
        <a:p>
          <a:r>
            <a:rPr lang="en-US" sz="1800">
              <a:solidFill>
                <a:schemeClr val="tx1"/>
              </a:solidFill>
              <a:latin typeface="Arial" panose="020B0604020202020204" pitchFamily="34" charset="0"/>
              <a:cs typeface="Arial" panose="020B0604020202020204" pitchFamily="34" charset="0"/>
            </a:rPr>
            <a:t>Non-Stationary</a:t>
          </a:r>
          <a:endParaRPr lang="en-US" sz="1800" dirty="0">
            <a:solidFill>
              <a:schemeClr val="tx1"/>
            </a:solidFill>
            <a:latin typeface="Arial" panose="020B0604020202020204" pitchFamily="34" charset="0"/>
            <a:cs typeface="Arial" panose="020B0604020202020204" pitchFamily="34" charset="0"/>
          </a:endParaRPr>
        </a:p>
      </dgm:t>
    </dgm:pt>
    <dgm:pt modelId="{FBE859C5-6008-2D41-BAC2-84B55BAB0B72}" type="par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9B18B6C0-C294-0748-B8F3-1281C9A77DEC}" type="sibTrans" cxnId="{4FC25821-27D8-4841-8858-807AA869AFC4}">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9296CF6-A66F-4848-A1AD-16C72B9E2E1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507A16C2-AD39-B241-8A90-EF5FA63DD3C8}" type="par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7FA4E42-2F1A-E84D-B412-C42D9D1966C8}" type="sibTrans" cxnId="{BB10778E-73EE-DB44-86F3-AFEFDE426CC0}">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FB0B866-7EBC-5941-B93F-12AFE5F369E6}">
      <dgm:prSet phldrT="[Text]" custT="1"/>
      <dgm:spPr/>
      <dgm:t>
        <a:bodyPr/>
        <a:lstStyle/>
        <a:p>
          <a:r>
            <a:rPr lang="en-US" sz="2400" dirty="0">
              <a:solidFill>
                <a:schemeClr val="tx1"/>
              </a:solidFill>
              <a:latin typeface="Arial" panose="020B0604020202020204" pitchFamily="34" charset="0"/>
              <a:cs typeface="Arial" panose="020B0604020202020204" pitchFamily="34" charset="0"/>
            </a:rPr>
            <a:t> </a:t>
          </a:r>
        </a:p>
      </dgm:t>
    </dgm:pt>
    <dgm:pt modelId="{2FF8CC2B-7B3C-DD45-AA05-5AD88817CB02}" type="par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4019ECA3-02E2-8A4F-A890-96DA86FC3DE1}" type="sibTrans" cxnId="{8DE11879-38B9-F44C-897E-50D55883205C}">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2FD267A2-1F39-F747-94C2-59890CEB5A16}">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Stream Type</a:t>
          </a:r>
        </a:p>
      </dgm:t>
    </dgm:pt>
    <dgm:pt modelId="{2DE2A538-9CF2-3545-BE06-69EDF72C4213}" type="par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8E6D5A6F-A8EC-9D43-ADD3-D31ADA05F12D}" type="sibTrans" cxnId="{6B13B3AE-F3CC-4644-8775-AA465260AA2E}">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D226F4C6-3E85-124C-9D58-1B6CD6336C3A}">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Learning </a:t>
          </a:r>
        </a:p>
        <a:p>
          <a:pPr algn="l"/>
          <a:r>
            <a:rPr lang="en-US" sz="2000" b="1" i="1" dirty="0">
              <a:solidFill>
                <a:schemeClr val="tx1"/>
              </a:solidFill>
              <a:latin typeface="Arial" panose="020B0604020202020204" pitchFamily="34" charset="0"/>
              <a:cs typeface="Arial" panose="020B0604020202020204" pitchFamily="34" charset="0"/>
            </a:rPr>
            <a:t>Mode</a:t>
          </a:r>
        </a:p>
      </dgm:t>
    </dgm:pt>
    <dgm:pt modelId="{1A1B61DD-45D1-E143-B988-94DF4CBF1A39}" type="par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54BF102-0292-EA4F-B609-B3CCD7F5D729}" type="sibTrans" cxnId="{AC39D317-781F-CD4D-A64C-9763543533AD}">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1BBBA7A7-295A-6F44-A57C-AF956685E53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D90CEC4A-56A9-7A46-B50F-5FED83D7F3B2}" type="par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385F2E1D-E074-9846-BF6B-ACD6C6E8F617}" type="sibTrans" cxnId="{37B17B4E-38F6-3A49-9E5F-8AFCEBE81F3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93B0EF9C-AB40-0540-8D61-20256DE0BA76}">
      <dgm:prSet phldrT="[Text]" custT="1"/>
      <dgm:spPr/>
      <dgm:t>
        <a:bodyPr/>
        <a:lstStyle/>
        <a:p>
          <a:pPr algn="l"/>
          <a:r>
            <a:rPr lang="en-US" sz="2000" b="1" i="1" dirty="0">
              <a:solidFill>
                <a:schemeClr val="tx1"/>
              </a:solidFill>
              <a:latin typeface="Arial" panose="020B0604020202020204" pitchFamily="34" charset="0"/>
              <a:cs typeface="Arial" panose="020B0604020202020204" pitchFamily="34" charset="0"/>
            </a:rPr>
            <a:t>Approach</a:t>
          </a:r>
        </a:p>
      </dgm:t>
    </dgm:pt>
    <dgm:pt modelId="{1BAC916B-27C5-9C48-875B-83BAACD586CA}" type="parTrans" cxnId="{67351DDF-C6AA-C543-9D2C-2BD986B45D0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BEBC78AE-424B-2141-A3B0-BBF1F57B24BE}" type="sibTrans" cxnId="{67351DDF-C6AA-C543-9D2C-2BD986B45D09}">
      <dgm:prSet/>
      <dgm:spPr/>
      <dgm:t>
        <a:bodyPr/>
        <a:lstStyle/>
        <a:p>
          <a:endParaRPr lang="en-US" sz="2400">
            <a:solidFill>
              <a:schemeClr val="tx1"/>
            </a:solidFill>
            <a:latin typeface="Arial" panose="020B0604020202020204" pitchFamily="34" charset="0"/>
            <a:cs typeface="Arial" panose="020B0604020202020204" pitchFamily="34" charset="0"/>
          </a:endParaRPr>
        </a:p>
      </dgm:t>
    </dgm:pt>
    <dgm:pt modelId="{7E2CA599-F1D9-B446-B391-BA9494757B5A}" type="pres">
      <dgm:prSet presAssocID="{1650D911-F946-6746-8231-46D141C2780B}" presName="mainComposite" presStyleCnt="0">
        <dgm:presLayoutVars>
          <dgm:chPref val="1"/>
          <dgm:dir/>
          <dgm:animOne val="branch"/>
          <dgm:animLvl val="lvl"/>
          <dgm:resizeHandles val="exact"/>
        </dgm:presLayoutVars>
      </dgm:prSet>
      <dgm:spPr/>
    </dgm:pt>
    <dgm:pt modelId="{0F088ECE-0804-DA42-965D-941A6A717231}" type="pres">
      <dgm:prSet presAssocID="{1650D911-F946-6746-8231-46D141C2780B}" presName="hierFlow" presStyleCnt="0"/>
      <dgm:spPr/>
    </dgm:pt>
    <dgm:pt modelId="{FE25E220-1EF6-C546-AA1F-718BA09E54AB}" type="pres">
      <dgm:prSet presAssocID="{1650D911-F946-6746-8231-46D141C2780B}" presName="firstBuf" presStyleCnt="0"/>
      <dgm:spPr/>
    </dgm:pt>
    <dgm:pt modelId="{3DE66A66-DE49-6143-9728-9F2E31A58442}" type="pres">
      <dgm:prSet presAssocID="{1650D911-F946-6746-8231-46D141C2780B}" presName="hierChild1" presStyleCnt="0">
        <dgm:presLayoutVars>
          <dgm:chPref val="1"/>
          <dgm:animOne val="branch"/>
          <dgm:animLvl val="lvl"/>
        </dgm:presLayoutVars>
      </dgm:prSet>
      <dgm:spPr/>
    </dgm:pt>
    <dgm:pt modelId="{1797DCEB-E914-C24C-8ED7-F013300BD4F8}" type="pres">
      <dgm:prSet presAssocID="{E650DF21-A2EF-0443-9E72-66717ED8EF4E}" presName="Name14" presStyleCnt="0"/>
      <dgm:spPr/>
    </dgm:pt>
    <dgm:pt modelId="{0DB076CD-DEF1-F348-B0C5-018B9555AE76}" type="pres">
      <dgm:prSet presAssocID="{E650DF21-A2EF-0443-9E72-66717ED8EF4E}" presName="level1Shape" presStyleLbl="node0" presStyleIdx="0" presStyleCnt="1" custScaleX="205782" custLinFactNeighborX="-50209">
        <dgm:presLayoutVars>
          <dgm:chPref val="3"/>
        </dgm:presLayoutVars>
      </dgm:prSet>
      <dgm:spPr/>
    </dgm:pt>
    <dgm:pt modelId="{2901297F-E445-6747-99C3-1F6BB45875B6}" type="pres">
      <dgm:prSet presAssocID="{E650DF21-A2EF-0443-9E72-66717ED8EF4E}" presName="hierChild2" presStyleCnt="0"/>
      <dgm:spPr/>
    </dgm:pt>
    <dgm:pt modelId="{C05015B9-6BF8-A647-88AA-E9C2B38643E9}" type="pres">
      <dgm:prSet presAssocID="{6A105F67-FEAA-E04A-A7E6-FFCDDF6AD42C}" presName="Name19" presStyleLbl="parChTrans1D2" presStyleIdx="0" presStyleCnt="2"/>
      <dgm:spPr/>
    </dgm:pt>
    <dgm:pt modelId="{DCB712D0-D5EC-AC43-A611-B597DE95F59B}" type="pres">
      <dgm:prSet presAssocID="{0F5A2C9B-7962-2D4C-9BEC-0DF24CBBEB9F}" presName="Name21" presStyleCnt="0"/>
      <dgm:spPr/>
    </dgm:pt>
    <dgm:pt modelId="{FDE68523-B4B6-BE46-B343-8F03F9517249}" type="pres">
      <dgm:prSet presAssocID="{0F5A2C9B-7962-2D4C-9BEC-0DF24CBBEB9F}" presName="level2Shape" presStyleLbl="node2" presStyleIdx="0" presStyleCnt="2" custScaleX="196827" custLinFactNeighborX="-50209"/>
      <dgm:spPr/>
    </dgm:pt>
    <dgm:pt modelId="{6093EA1E-36A4-1D4E-B472-79E44171E173}" type="pres">
      <dgm:prSet presAssocID="{0F5A2C9B-7962-2D4C-9BEC-0DF24CBBEB9F}" presName="hierChild3" presStyleCnt="0"/>
      <dgm:spPr/>
    </dgm:pt>
    <dgm:pt modelId="{BBFB7A5B-AD91-A947-9EBF-D119F2FE8E57}" type="pres">
      <dgm:prSet presAssocID="{F598F4A3-F1A9-1647-B452-381A99396C3B}" presName="Name19" presStyleLbl="parChTrans1D3" presStyleIdx="0" presStyleCnt="4"/>
      <dgm:spPr/>
    </dgm:pt>
    <dgm:pt modelId="{AEE15103-4041-7940-B373-50B5A0406EEF}" type="pres">
      <dgm:prSet presAssocID="{52C2AA0A-C7DD-8941-827A-5FFB27DCCB45}" presName="Name21" presStyleCnt="0"/>
      <dgm:spPr/>
    </dgm:pt>
    <dgm:pt modelId="{34532E13-84EE-CA47-9681-9ECB4E829566}" type="pres">
      <dgm:prSet presAssocID="{52C2AA0A-C7DD-8941-827A-5FFB27DCCB45}" presName="level2Shape" presStyleLbl="node3" presStyleIdx="0" presStyleCnt="4" custLinFactNeighborX="-50209"/>
      <dgm:spPr/>
    </dgm:pt>
    <dgm:pt modelId="{B1D4BFEC-FD17-494F-B9F7-B681FE1B3011}" type="pres">
      <dgm:prSet presAssocID="{52C2AA0A-C7DD-8941-827A-5FFB27DCCB45}" presName="hierChild3" presStyleCnt="0"/>
      <dgm:spPr/>
    </dgm:pt>
    <dgm:pt modelId="{403F9B7F-6AC3-B243-9310-83A0CDA03E06}" type="pres">
      <dgm:prSet presAssocID="{A8844C39-3BD7-1644-BA8F-BEB99FF154C3}" presName="Name19" presStyleLbl="parChTrans1D3" presStyleIdx="1" presStyleCnt="4"/>
      <dgm:spPr/>
    </dgm:pt>
    <dgm:pt modelId="{BDF489FC-3C34-5C40-AAF2-9301EB7D3F17}" type="pres">
      <dgm:prSet presAssocID="{BFD32475-69D9-A349-8F5E-83B668C299E3}" presName="Name21" presStyleCnt="0"/>
      <dgm:spPr/>
    </dgm:pt>
    <dgm:pt modelId="{FC9DE0B3-44B2-EE4C-B37C-B43B273696D9}" type="pres">
      <dgm:prSet presAssocID="{BFD32475-69D9-A349-8F5E-83B668C299E3}" presName="level2Shape" presStyleLbl="node3" presStyleIdx="1" presStyleCnt="4" custLinFactNeighborX="-50209"/>
      <dgm:spPr/>
    </dgm:pt>
    <dgm:pt modelId="{1D1DC242-B58E-554B-8BA3-B64E90D649E7}" type="pres">
      <dgm:prSet presAssocID="{BFD32475-69D9-A349-8F5E-83B668C299E3}" presName="hierChild3" presStyleCnt="0"/>
      <dgm:spPr/>
    </dgm:pt>
    <dgm:pt modelId="{530EFBEF-4EC5-674D-968A-81489AF41069}" type="pres">
      <dgm:prSet presAssocID="{FBE859C5-6008-2D41-BAC2-84B55BAB0B72}" presName="Name19" presStyleLbl="parChTrans1D2" presStyleIdx="1" presStyleCnt="2"/>
      <dgm:spPr/>
    </dgm:pt>
    <dgm:pt modelId="{3DB0B0A0-5AC4-484D-B86D-2076049899B5}" type="pres">
      <dgm:prSet presAssocID="{535A655D-62DB-7E4F-BB77-BEB74AE05241}" presName="Name21" presStyleCnt="0"/>
      <dgm:spPr/>
    </dgm:pt>
    <dgm:pt modelId="{4BDB7AC1-DA44-704B-97FD-66A55A9016BE}" type="pres">
      <dgm:prSet presAssocID="{535A655D-62DB-7E4F-BB77-BEB74AE05241}" presName="level2Shape" presStyleLbl="node2" presStyleIdx="1" presStyleCnt="2" custScaleX="196827" custLinFactNeighborX="-50209"/>
      <dgm:spPr/>
    </dgm:pt>
    <dgm:pt modelId="{9DAD847C-C61D-F14C-99D4-A7A039919C5E}" type="pres">
      <dgm:prSet presAssocID="{535A655D-62DB-7E4F-BB77-BEB74AE05241}" presName="hierChild3" presStyleCnt="0"/>
      <dgm:spPr/>
    </dgm:pt>
    <dgm:pt modelId="{1D17B615-7FD3-194F-B40A-5FDE75E38E33}" type="pres">
      <dgm:prSet presAssocID="{507A16C2-AD39-B241-8A90-EF5FA63DD3C8}" presName="Name19" presStyleLbl="parChTrans1D3" presStyleIdx="2" presStyleCnt="4"/>
      <dgm:spPr/>
    </dgm:pt>
    <dgm:pt modelId="{1A326EB2-A026-084A-A1CA-7564797A8C30}" type="pres">
      <dgm:prSet presAssocID="{D9296CF6-A66F-4848-A1AD-16C72B9E2E1E}" presName="Name21" presStyleCnt="0"/>
      <dgm:spPr/>
    </dgm:pt>
    <dgm:pt modelId="{337AE70C-120D-E14C-B8FC-31984F7F2B66}" type="pres">
      <dgm:prSet presAssocID="{D9296CF6-A66F-4848-A1AD-16C72B9E2E1E}" presName="level2Shape" presStyleLbl="node3" presStyleIdx="2" presStyleCnt="4" custLinFactNeighborX="-50209"/>
      <dgm:spPr/>
    </dgm:pt>
    <dgm:pt modelId="{2B304BD3-FA45-DB4C-BE0C-33E50122B0D4}" type="pres">
      <dgm:prSet presAssocID="{D9296CF6-A66F-4848-A1AD-16C72B9E2E1E}" presName="hierChild3" presStyleCnt="0"/>
      <dgm:spPr/>
    </dgm:pt>
    <dgm:pt modelId="{7DA66426-E382-014D-90C5-D84BFB4EF8A1}" type="pres">
      <dgm:prSet presAssocID="{D90CEC4A-56A9-7A46-B50F-5FED83D7F3B2}" presName="Name19" presStyleLbl="parChTrans1D3" presStyleIdx="3" presStyleCnt="4"/>
      <dgm:spPr/>
    </dgm:pt>
    <dgm:pt modelId="{1A73EB5D-ED19-B749-ADBC-897B088BD028}" type="pres">
      <dgm:prSet presAssocID="{1BBBA7A7-295A-6F44-A57C-AF956685E535}" presName="Name21" presStyleCnt="0"/>
      <dgm:spPr/>
    </dgm:pt>
    <dgm:pt modelId="{108B1577-B6AB-FC49-A43D-24243A8C3A3E}" type="pres">
      <dgm:prSet presAssocID="{1BBBA7A7-295A-6F44-A57C-AF956685E535}" presName="level2Shape" presStyleLbl="node3" presStyleIdx="3" presStyleCnt="4" custLinFactNeighborX="-50209"/>
      <dgm:spPr/>
    </dgm:pt>
    <dgm:pt modelId="{25F1346C-6F93-C049-A627-F2DCBB40B75F}" type="pres">
      <dgm:prSet presAssocID="{1BBBA7A7-295A-6F44-A57C-AF956685E535}" presName="hierChild3" presStyleCnt="0"/>
      <dgm:spPr/>
    </dgm:pt>
    <dgm:pt modelId="{04B69E86-1D59-6340-ABE4-0AB8089EB250}" type="pres">
      <dgm:prSet presAssocID="{1650D911-F946-6746-8231-46D141C2780B}" presName="bgShapesFlow" presStyleCnt="0"/>
      <dgm:spPr/>
    </dgm:pt>
    <dgm:pt modelId="{6518C63A-73E8-984E-9383-2DD7708E0BD2}" type="pres">
      <dgm:prSet presAssocID="{4FB0B866-7EBC-5941-B93F-12AFE5F369E6}" presName="rectComp" presStyleCnt="0"/>
      <dgm:spPr/>
    </dgm:pt>
    <dgm:pt modelId="{4FCB7A1D-480F-F343-9B67-18B36B088A82}" type="pres">
      <dgm:prSet presAssocID="{4FB0B866-7EBC-5941-B93F-12AFE5F369E6}" presName="bgRect" presStyleLbl="bgShp" presStyleIdx="0" presStyleCnt="4"/>
      <dgm:spPr/>
    </dgm:pt>
    <dgm:pt modelId="{BF120F16-E2DA-B741-B418-F0B74A56562D}" type="pres">
      <dgm:prSet presAssocID="{4FB0B866-7EBC-5941-B93F-12AFE5F369E6}" presName="bgRectTx" presStyleLbl="bgShp" presStyleIdx="0" presStyleCnt="4">
        <dgm:presLayoutVars>
          <dgm:bulletEnabled val="1"/>
        </dgm:presLayoutVars>
      </dgm:prSet>
      <dgm:spPr/>
    </dgm:pt>
    <dgm:pt modelId="{27DFC4BE-244C-D445-B048-94A95157B58D}" type="pres">
      <dgm:prSet presAssocID="{4FB0B866-7EBC-5941-B93F-12AFE5F369E6}" presName="spComp" presStyleCnt="0"/>
      <dgm:spPr/>
    </dgm:pt>
    <dgm:pt modelId="{25944BE2-D55B-2641-8CD9-32838E59FF64}" type="pres">
      <dgm:prSet presAssocID="{4FB0B866-7EBC-5941-B93F-12AFE5F369E6}" presName="vSp" presStyleCnt="0"/>
      <dgm:spPr/>
    </dgm:pt>
    <dgm:pt modelId="{AE0F4830-E95E-2140-9F9B-BBE2CD7655CE}" type="pres">
      <dgm:prSet presAssocID="{2FD267A2-1F39-F747-94C2-59890CEB5A16}" presName="rectComp" presStyleCnt="0"/>
      <dgm:spPr/>
    </dgm:pt>
    <dgm:pt modelId="{4B6E86AD-BAD2-384C-85C4-9C97510E9FD3}" type="pres">
      <dgm:prSet presAssocID="{2FD267A2-1F39-F747-94C2-59890CEB5A16}" presName="bgRect" presStyleLbl="bgShp" presStyleIdx="1" presStyleCnt="4" custLinFactNeighborX="16153"/>
      <dgm:spPr/>
    </dgm:pt>
    <dgm:pt modelId="{149446E5-2D27-BB40-A8CF-DB30BB92F576}" type="pres">
      <dgm:prSet presAssocID="{2FD267A2-1F39-F747-94C2-59890CEB5A16}" presName="bgRectTx" presStyleLbl="bgShp" presStyleIdx="1" presStyleCnt="4">
        <dgm:presLayoutVars>
          <dgm:bulletEnabled val="1"/>
        </dgm:presLayoutVars>
      </dgm:prSet>
      <dgm:spPr/>
    </dgm:pt>
    <dgm:pt modelId="{22AC69C7-4A5B-9B4B-896A-7A8F22B4D737}" type="pres">
      <dgm:prSet presAssocID="{2FD267A2-1F39-F747-94C2-59890CEB5A16}" presName="spComp" presStyleCnt="0"/>
      <dgm:spPr/>
    </dgm:pt>
    <dgm:pt modelId="{36778F94-13D4-4F44-9F76-B1325075C61F}" type="pres">
      <dgm:prSet presAssocID="{2FD267A2-1F39-F747-94C2-59890CEB5A16}" presName="vSp" presStyleCnt="0"/>
      <dgm:spPr/>
    </dgm:pt>
    <dgm:pt modelId="{1A605B5F-F460-054F-AFD1-9A75E03CA24F}" type="pres">
      <dgm:prSet presAssocID="{D226F4C6-3E85-124C-9D58-1B6CD6336C3A}" presName="rectComp" presStyleCnt="0"/>
      <dgm:spPr/>
    </dgm:pt>
    <dgm:pt modelId="{A1F76FAA-7519-B74E-98F8-9A57EA4E794C}" type="pres">
      <dgm:prSet presAssocID="{D226F4C6-3E85-124C-9D58-1B6CD6336C3A}" presName="bgRect" presStyleLbl="bgShp" presStyleIdx="2" presStyleCnt="4"/>
      <dgm:spPr/>
    </dgm:pt>
    <dgm:pt modelId="{70BBC8EA-6B27-464E-BAA0-E96D6C8B203D}" type="pres">
      <dgm:prSet presAssocID="{D226F4C6-3E85-124C-9D58-1B6CD6336C3A}" presName="bgRectTx" presStyleLbl="bgShp" presStyleIdx="2" presStyleCnt="4">
        <dgm:presLayoutVars>
          <dgm:bulletEnabled val="1"/>
        </dgm:presLayoutVars>
      </dgm:prSet>
      <dgm:spPr/>
    </dgm:pt>
    <dgm:pt modelId="{A9094915-848E-6744-B667-FEB2502A2725}" type="pres">
      <dgm:prSet presAssocID="{D226F4C6-3E85-124C-9D58-1B6CD6336C3A}" presName="spComp" presStyleCnt="0"/>
      <dgm:spPr/>
    </dgm:pt>
    <dgm:pt modelId="{800F0648-5F44-7E49-B2E8-358AEEF19F6A}" type="pres">
      <dgm:prSet presAssocID="{D226F4C6-3E85-124C-9D58-1B6CD6336C3A}" presName="vSp" presStyleCnt="0"/>
      <dgm:spPr/>
    </dgm:pt>
    <dgm:pt modelId="{EB90A21A-5AB2-6E46-B899-FDC4BC2D5F46}" type="pres">
      <dgm:prSet presAssocID="{93B0EF9C-AB40-0540-8D61-20256DE0BA76}" presName="rectComp" presStyleCnt="0"/>
      <dgm:spPr/>
    </dgm:pt>
    <dgm:pt modelId="{801FDC44-4887-8641-B314-DF630A47BF65}" type="pres">
      <dgm:prSet presAssocID="{93B0EF9C-AB40-0540-8D61-20256DE0BA76}" presName="bgRect" presStyleLbl="bgShp" presStyleIdx="3" presStyleCnt="4"/>
      <dgm:spPr/>
    </dgm:pt>
    <dgm:pt modelId="{D49443F4-CF88-134A-B7CB-B956C506CFAD}" type="pres">
      <dgm:prSet presAssocID="{93B0EF9C-AB40-0540-8D61-20256DE0BA76}" presName="bgRectTx" presStyleLbl="bgShp" presStyleIdx="3" presStyleCnt="4">
        <dgm:presLayoutVars>
          <dgm:bulletEnabled val="1"/>
        </dgm:presLayoutVars>
      </dgm:prSet>
      <dgm:spPr/>
    </dgm:pt>
  </dgm:ptLst>
  <dgm:cxnLst>
    <dgm:cxn modelId="{4B87FD06-BCD0-DE47-BDC6-0C17142ECD02}" srcId="{0F5A2C9B-7962-2D4C-9BEC-0DF24CBBEB9F}" destId="{BFD32475-69D9-A349-8F5E-83B668C299E3}" srcOrd="1" destOrd="0" parTransId="{A8844C39-3BD7-1644-BA8F-BEB99FF154C3}" sibTransId="{368E8322-FFAE-AC41-A6E1-F84A2A466FD7}"/>
    <dgm:cxn modelId="{AC39D317-781F-CD4D-A64C-9763543533AD}" srcId="{1650D911-F946-6746-8231-46D141C2780B}" destId="{D226F4C6-3E85-124C-9D58-1B6CD6336C3A}" srcOrd="3" destOrd="0" parTransId="{1A1B61DD-45D1-E143-B988-94DF4CBF1A39}" sibTransId="{154BF102-0292-EA4F-B609-B3CCD7F5D729}"/>
    <dgm:cxn modelId="{4FC25821-27D8-4841-8858-807AA869AFC4}" srcId="{E650DF21-A2EF-0443-9E72-66717ED8EF4E}" destId="{535A655D-62DB-7E4F-BB77-BEB74AE05241}" srcOrd="1" destOrd="0" parTransId="{FBE859C5-6008-2D41-BAC2-84B55BAB0B72}" sibTransId="{9B18B6C0-C294-0748-B8F3-1281C9A77DEC}"/>
    <dgm:cxn modelId="{C0D29229-7304-594B-B961-E01FBBA09E66}" type="presOf" srcId="{507A16C2-AD39-B241-8A90-EF5FA63DD3C8}" destId="{1D17B615-7FD3-194F-B40A-5FDE75E38E33}" srcOrd="0" destOrd="0" presId="urn:microsoft.com/office/officeart/2005/8/layout/hierarchy6"/>
    <dgm:cxn modelId="{6FB47B2B-70E5-D348-AEB9-BE334EB85DE2}" type="presOf" srcId="{FBE859C5-6008-2D41-BAC2-84B55BAB0B72}" destId="{530EFBEF-4EC5-674D-968A-81489AF41069}" srcOrd="0" destOrd="0" presId="urn:microsoft.com/office/officeart/2005/8/layout/hierarchy6"/>
    <dgm:cxn modelId="{A9FFA12C-9D57-6846-9DDE-113EF035D4F6}" type="presOf" srcId="{535A655D-62DB-7E4F-BB77-BEB74AE05241}" destId="{4BDB7AC1-DA44-704B-97FD-66A55A9016BE}" srcOrd="0" destOrd="0" presId="urn:microsoft.com/office/officeart/2005/8/layout/hierarchy6"/>
    <dgm:cxn modelId="{83665130-C8E5-8E42-899D-BFD430B73884}" type="presOf" srcId="{E650DF21-A2EF-0443-9E72-66717ED8EF4E}" destId="{0DB076CD-DEF1-F348-B0C5-018B9555AE76}" srcOrd="0" destOrd="0" presId="urn:microsoft.com/office/officeart/2005/8/layout/hierarchy6"/>
    <dgm:cxn modelId="{E3EB3D32-AF27-F641-8B64-7F122766CB68}" srcId="{0F5A2C9B-7962-2D4C-9BEC-0DF24CBBEB9F}" destId="{52C2AA0A-C7DD-8941-827A-5FFB27DCCB45}" srcOrd="0" destOrd="0" parTransId="{F598F4A3-F1A9-1647-B452-381A99396C3B}" sibTransId="{A75A6D1B-4211-574A-81FE-302334178097}"/>
    <dgm:cxn modelId="{F12D0D3E-2DCE-F048-9B67-3A599FD829D2}" srcId="{1650D911-F946-6746-8231-46D141C2780B}" destId="{E650DF21-A2EF-0443-9E72-66717ED8EF4E}" srcOrd="0" destOrd="0" parTransId="{BF04B394-2EB3-1D42-BA22-6CE65FA19F8A}" sibTransId="{63466838-211A-E142-8CEF-69A9AAE0822D}"/>
    <dgm:cxn modelId="{397A793F-59C3-9147-B78B-986A4F8935B6}" type="presOf" srcId="{D90CEC4A-56A9-7A46-B50F-5FED83D7F3B2}" destId="{7DA66426-E382-014D-90C5-D84BFB4EF8A1}" srcOrd="0" destOrd="0" presId="urn:microsoft.com/office/officeart/2005/8/layout/hierarchy6"/>
    <dgm:cxn modelId="{37B17B4E-38F6-3A49-9E5F-8AFCEBE81F39}" srcId="{535A655D-62DB-7E4F-BB77-BEB74AE05241}" destId="{1BBBA7A7-295A-6F44-A57C-AF956685E535}" srcOrd="1" destOrd="0" parTransId="{D90CEC4A-56A9-7A46-B50F-5FED83D7F3B2}" sibTransId="{385F2E1D-E074-9846-BF6B-ACD6C6E8F617}"/>
    <dgm:cxn modelId="{8DE11879-38B9-F44C-897E-50D55883205C}" srcId="{1650D911-F946-6746-8231-46D141C2780B}" destId="{4FB0B866-7EBC-5941-B93F-12AFE5F369E6}" srcOrd="1" destOrd="0" parTransId="{2FF8CC2B-7B3C-DD45-AA05-5AD88817CB02}" sibTransId="{4019ECA3-02E2-8A4F-A890-96DA86FC3DE1}"/>
    <dgm:cxn modelId="{0E864579-CD4A-DD4F-B394-30AD048B16C1}" type="presOf" srcId="{2FD267A2-1F39-F747-94C2-59890CEB5A16}" destId="{4B6E86AD-BAD2-384C-85C4-9C97510E9FD3}" srcOrd="0" destOrd="0" presId="urn:microsoft.com/office/officeart/2005/8/layout/hierarchy6"/>
    <dgm:cxn modelId="{AFB1577E-99C0-8846-AF24-21F97F7D1765}" type="presOf" srcId="{4FB0B866-7EBC-5941-B93F-12AFE5F369E6}" destId="{4FCB7A1D-480F-F343-9B67-18B36B088A82}" srcOrd="0" destOrd="0" presId="urn:microsoft.com/office/officeart/2005/8/layout/hierarchy6"/>
    <dgm:cxn modelId="{F8565984-1465-9E4E-A79D-BC647DDE4AE3}" type="presOf" srcId="{52C2AA0A-C7DD-8941-827A-5FFB27DCCB45}" destId="{34532E13-84EE-CA47-9681-9ECB4E829566}" srcOrd="0" destOrd="0" presId="urn:microsoft.com/office/officeart/2005/8/layout/hierarchy6"/>
    <dgm:cxn modelId="{C16A298D-5FC3-134A-9B17-5E155E360EE0}" type="presOf" srcId="{D226F4C6-3E85-124C-9D58-1B6CD6336C3A}" destId="{A1F76FAA-7519-B74E-98F8-9A57EA4E794C}" srcOrd="0" destOrd="0" presId="urn:microsoft.com/office/officeart/2005/8/layout/hierarchy6"/>
    <dgm:cxn modelId="{4FC6408E-4F7D-2B47-8E86-012A60C618DD}" type="presOf" srcId="{D226F4C6-3E85-124C-9D58-1B6CD6336C3A}" destId="{70BBC8EA-6B27-464E-BAA0-E96D6C8B203D}" srcOrd="1" destOrd="0" presId="urn:microsoft.com/office/officeart/2005/8/layout/hierarchy6"/>
    <dgm:cxn modelId="{BB10778E-73EE-DB44-86F3-AFEFDE426CC0}" srcId="{535A655D-62DB-7E4F-BB77-BEB74AE05241}" destId="{D9296CF6-A66F-4848-A1AD-16C72B9E2E1E}" srcOrd="0" destOrd="0" parTransId="{507A16C2-AD39-B241-8A90-EF5FA63DD3C8}" sibTransId="{87FA4E42-2F1A-E84D-B412-C42D9D1966C8}"/>
    <dgm:cxn modelId="{BB686E9B-EF27-B24A-A7C2-5F8A3B12CFB9}" type="presOf" srcId="{A8844C39-3BD7-1644-BA8F-BEB99FF154C3}" destId="{403F9B7F-6AC3-B243-9310-83A0CDA03E06}" srcOrd="0" destOrd="0" presId="urn:microsoft.com/office/officeart/2005/8/layout/hierarchy6"/>
    <dgm:cxn modelId="{6B13B3AE-F3CC-4644-8775-AA465260AA2E}" srcId="{1650D911-F946-6746-8231-46D141C2780B}" destId="{2FD267A2-1F39-F747-94C2-59890CEB5A16}" srcOrd="2" destOrd="0" parTransId="{2DE2A538-9CF2-3545-BE06-69EDF72C4213}" sibTransId="{8E6D5A6F-A8EC-9D43-ADD3-D31ADA05F12D}"/>
    <dgm:cxn modelId="{3D3C7DAF-364B-6248-A74B-907277E3D728}" type="presOf" srcId="{0F5A2C9B-7962-2D4C-9BEC-0DF24CBBEB9F}" destId="{FDE68523-B4B6-BE46-B343-8F03F9517249}" srcOrd="0" destOrd="0" presId="urn:microsoft.com/office/officeart/2005/8/layout/hierarchy6"/>
    <dgm:cxn modelId="{339B5DB2-0728-864B-B8BC-721D8B07D847}" type="presOf" srcId="{93B0EF9C-AB40-0540-8D61-20256DE0BA76}" destId="{D49443F4-CF88-134A-B7CB-B956C506CFAD}" srcOrd="1" destOrd="0" presId="urn:microsoft.com/office/officeart/2005/8/layout/hierarchy6"/>
    <dgm:cxn modelId="{BD63C2B4-55D9-364C-909D-AE454F6A10A4}" type="presOf" srcId="{93B0EF9C-AB40-0540-8D61-20256DE0BA76}" destId="{801FDC44-4887-8641-B314-DF630A47BF65}" srcOrd="0" destOrd="0" presId="urn:microsoft.com/office/officeart/2005/8/layout/hierarchy6"/>
    <dgm:cxn modelId="{DB3145B7-F9C1-3D42-B05F-5BE3D6E14A64}" type="presOf" srcId="{BFD32475-69D9-A349-8F5E-83B668C299E3}" destId="{FC9DE0B3-44B2-EE4C-B37C-B43B273696D9}" srcOrd="0" destOrd="0" presId="urn:microsoft.com/office/officeart/2005/8/layout/hierarchy6"/>
    <dgm:cxn modelId="{908CF9B8-16B0-4240-8CF7-FA29A7643366}" srcId="{E650DF21-A2EF-0443-9E72-66717ED8EF4E}" destId="{0F5A2C9B-7962-2D4C-9BEC-0DF24CBBEB9F}" srcOrd="0" destOrd="0" parTransId="{6A105F67-FEAA-E04A-A7E6-FFCDDF6AD42C}" sibTransId="{C5456F6D-CEA0-144C-8CBE-E99793E3B97A}"/>
    <dgm:cxn modelId="{489B2ABE-DED1-D948-AAAE-E51CEB4AA76E}" type="presOf" srcId="{6A105F67-FEAA-E04A-A7E6-FFCDDF6AD42C}" destId="{C05015B9-6BF8-A647-88AA-E9C2B38643E9}" srcOrd="0" destOrd="0" presId="urn:microsoft.com/office/officeart/2005/8/layout/hierarchy6"/>
    <dgm:cxn modelId="{554A8FC1-64F3-A44A-9FB3-ED4153374B43}" type="presOf" srcId="{2FD267A2-1F39-F747-94C2-59890CEB5A16}" destId="{149446E5-2D27-BB40-A8CF-DB30BB92F576}" srcOrd="1" destOrd="0" presId="urn:microsoft.com/office/officeart/2005/8/layout/hierarchy6"/>
    <dgm:cxn modelId="{687912CC-EF25-C34C-8500-3E4347D50BE6}" type="presOf" srcId="{D9296CF6-A66F-4848-A1AD-16C72B9E2E1E}" destId="{337AE70C-120D-E14C-B8FC-31984F7F2B66}" srcOrd="0" destOrd="0" presId="urn:microsoft.com/office/officeart/2005/8/layout/hierarchy6"/>
    <dgm:cxn modelId="{9EAC31D1-BB2B-154C-AAB2-0CCC47BF2FC0}" type="presOf" srcId="{4FB0B866-7EBC-5941-B93F-12AFE5F369E6}" destId="{BF120F16-E2DA-B741-B418-F0B74A56562D}" srcOrd="1" destOrd="0" presId="urn:microsoft.com/office/officeart/2005/8/layout/hierarchy6"/>
    <dgm:cxn modelId="{0628D2DE-A3BD-254B-BECE-CC5215226D9E}" type="presOf" srcId="{F598F4A3-F1A9-1647-B452-381A99396C3B}" destId="{BBFB7A5B-AD91-A947-9EBF-D119F2FE8E57}" srcOrd="0" destOrd="0" presId="urn:microsoft.com/office/officeart/2005/8/layout/hierarchy6"/>
    <dgm:cxn modelId="{67351DDF-C6AA-C543-9D2C-2BD986B45D09}" srcId="{1650D911-F946-6746-8231-46D141C2780B}" destId="{93B0EF9C-AB40-0540-8D61-20256DE0BA76}" srcOrd="4" destOrd="0" parTransId="{1BAC916B-27C5-9C48-875B-83BAACD586CA}" sibTransId="{BEBC78AE-424B-2141-A3B0-BBF1F57B24BE}"/>
    <dgm:cxn modelId="{7FCE9FE4-F432-5A44-B41A-4D534997950B}" type="presOf" srcId="{1650D911-F946-6746-8231-46D141C2780B}" destId="{7E2CA599-F1D9-B446-B391-BA9494757B5A}" srcOrd="0" destOrd="0" presId="urn:microsoft.com/office/officeart/2005/8/layout/hierarchy6"/>
    <dgm:cxn modelId="{FC6DDBEF-0280-9743-B4F1-36F2D5DBC807}" type="presOf" srcId="{1BBBA7A7-295A-6F44-A57C-AF956685E535}" destId="{108B1577-B6AB-FC49-A43D-24243A8C3A3E}" srcOrd="0" destOrd="0" presId="urn:microsoft.com/office/officeart/2005/8/layout/hierarchy6"/>
    <dgm:cxn modelId="{2C808AE4-81EC-CA4F-A21D-87570AEB54D6}" type="presParOf" srcId="{7E2CA599-F1D9-B446-B391-BA9494757B5A}" destId="{0F088ECE-0804-DA42-965D-941A6A717231}" srcOrd="0" destOrd="0" presId="urn:microsoft.com/office/officeart/2005/8/layout/hierarchy6"/>
    <dgm:cxn modelId="{A2682561-675C-5F46-A529-1E70F50AC4BB}" type="presParOf" srcId="{0F088ECE-0804-DA42-965D-941A6A717231}" destId="{FE25E220-1EF6-C546-AA1F-718BA09E54AB}" srcOrd="0" destOrd="0" presId="urn:microsoft.com/office/officeart/2005/8/layout/hierarchy6"/>
    <dgm:cxn modelId="{3D3156BD-3611-E144-A153-41B690406E3A}" type="presParOf" srcId="{0F088ECE-0804-DA42-965D-941A6A717231}" destId="{3DE66A66-DE49-6143-9728-9F2E31A58442}" srcOrd="1" destOrd="0" presId="urn:microsoft.com/office/officeart/2005/8/layout/hierarchy6"/>
    <dgm:cxn modelId="{C7FC3781-B12E-5545-B111-5DE5919E7A1E}" type="presParOf" srcId="{3DE66A66-DE49-6143-9728-9F2E31A58442}" destId="{1797DCEB-E914-C24C-8ED7-F013300BD4F8}" srcOrd="0" destOrd="0" presId="urn:microsoft.com/office/officeart/2005/8/layout/hierarchy6"/>
    <dgm:cxn modelId="{E2B9F232-4913-2F45-ABA7-18CC8FF03520}" type="presParOf" srcId="{1797DCEB-E914-C24C-8ED7-F013300BD4F8}" destId="{0DB076CD-DEF1-F348-B0C5-018B9555AE76}" srcOrd="0" destOrd="0" presId="urn:microsoft.com/office/officeart/2005/8/layout/hierarchy6"/>
    <dgm:cxn modelId="{3B0D48D1-BE7A-7644-9D97-0EF00A3DF685}" type="presParOf" srcId="{1797DCEB-E914-C24C-8ED7-F013300BD4F8}" destId="{2901297F-E445-6747-99C3-1F6BB45875B6}" srcOrd="1" destOrd="0" presId="urn:microsoft.com/office/officeart/2005/8/layout/hierarchy6"/>
    <dgm:cxn modelId="{8E5AAE7F-DA3C-DC40-9099-7165FA59B270}" type="presParOf" srcId="{2901297F-E445-6747-99C3-1F6BB45875B6}" destId="{C05015B9-6BF8-A647-88AA-E9C2B38643E9}" srcOrd="0" destOrd="0" presId="urn:microsoft.com/office/officeart/2005/8/layout/hierarchy6"/>
    <dgm:cxn modelId="{FA9E0BDD-D047-8A48-8F63-D4C0C46C5B1F}" type="presParOf" srcId="{2901297F-E445-6747-99C3-1F6BB45875B6}" destId="{DCB712D0-D5EC-AC43-A611-B597DE95F59B}" srcOrd="1" destOrd="0" presId="urn:microsoft.com/office/officeart/2005/8/layout/hierarchy6"/>
    <dgm:cxn modelId="{A7111930-9A06-1949-BC91-BC2D583BC0B9}" type="presParOf" srcId="{DCB712D0-D5EC-AC43-A611-B597DE95F59B}" destId="{FDE68523-B4B6-BE46-B343-8F03F9517249}" srcOrd="0" destOrd="0" presId="urn:microsoft.com/office/officeart/2005/8/layout/hierarchy6"/>
    <dgm:cxn modelId="{40E7C7E9-130A-1344-9D19-545DB91345B2}" type="presParOf" srcId="{DCB712D0-D5EC-AC43-A611-B597DE95F59B}" destId="{6093EA1E-36A4-1D4E-B472-79E44171E173}" srcOrd="1" destOrd="0" presId="urn:microsoft.com/office/officeart/2005/8/layout/hierarchy6"/>
    <dgm:cxn modelId="{239E0CCC-61AC-E644-A0F2-EBC936C0859D}" type="presParOf" srcId="{6093EA1E-36A4-1D4E-B472-79E44171E173}" destId="{BBFB7A5B-AD91-A947-9EBF-D119F2FE8E57}" srcOrd="0" destOrd="0" presId="urn:microsoft.com/office/officeart/2005/8/layout/hierarchy6"/>
    <dgm:cxn modelId="{B9BA31F5-6EEC-D841-BC79-0B9E2D1BF994}" type="presParOf" srcId="{6093EA1E-36A4-1D4E-B472-79E44171E173}" destId="{AEE15103-4041-7940-B373-50B5A0406EEF}" srcOrd="1" destOrd="0" presId="urn:microsoft.com/office/officeart/2005/8/layout/hierarchy6"/>
    <dgm:cxn modelId="{7C20437A-3B9A-D34E-9D7E-5C511FB4A574}" type="presParOf" srcId="{AEE15103-4041-7940-B373-50B5A0406EEF}" destId="{34532E13-84EE-CA47-9681-9ECB4E829566}" srcOrd="0" destOrd="0" presId="urn:microsoft.com/office/officeart/2005/8/layout/hierarchy6"/>
    <dgm:cxn modelId="{12AC6C8C-CC72-B44D-BC6A-C4905579EB26}" type="presParOf" srcId="{AEE15103-4041-7940-B373-50B5A0406EEF}" destId="{B1D4BFEC-FD17-494F-B9F7-B681FE1B3011}" srcOrd="1" destOrd="0" presId="urn:microsoft.com/office/officeart/2005/8/layout/hierarchy6"/>
    <dgm:cxn modelId="{A2AE980F-F446-A943-8E50-97802DE1C274}" type="presParOf" srcId="{6093EA1E-36A4-1D4E-B472-79E44171E173}" destId="{403F9B7F-6AC3-B243-9310-83A0CDA03E06}" srcOrd="2" destOrd="0" presId="urn:microsoft.com/office/officeart/2005/8/layout/hierarchy6"/>
    <dgm:cxn modelId="{CD2FFCAE-4848-D648-A256-DD7F0376BF47}" type="presParOf" srcId="{6093EA1E-36A4-1D4E-B472-79E44171E173}" destId="{BDF489FC-3C34-5C40-AAF2-9301EB7D3F17}" srcOrd="3" destOrd="0" presId="urn:microsoft.com/office/officeart/2005/8/layout/hierarchy6"/>
    <dgm:cxn modelId="{9F56AD5A-A8E6-A348-8CCF-2DE2F0825BAB}" type="presParOf" srcId="{BDF489FC-3C34-5C40-AAF2-9301EB7D3F17}" destId="{FC9DE0B3-44B2-EE4C-B37C-B43B273696D9}" srcOrd="0" destOrd="0" presId="urn:microsoft.com/office/officeart/2005/8/layout/hierarchy6"/>
    <dgm:cxn modelId="{FFEA502F-AC51-5448-AEF7-A0359DB4E619}" type="presParOf" srcId="{BDF489FC-3C34-5C40-AAF2-9301EB7D3F17}" destId="{1D1DC242-B58E-554B-8BA3-B64E90D649E7}" srcOrd="1" destOrd="0" presId="urn:microsoft.com/office/officeart/2005/8/layout/hierarchy6"/>
    <dgm:cxn modelId="{1CBEA738-DA17-D149-8D4B-8132CFF67F42}" type="presParOf" srcId="{2901297F-E445-6747-99C3-1F6BB45875B6}" destId="{530EFBEF-4EC5-674D-968A-81489AF41069}" srcOrd="2" destOrd="0" presId="urn:microsoft.com/office/officeart/2005/8/layout/hierarchy6"/>
    <dgm:cxn modelId="{2136ED3E-C49D-4343-9765-79F913DAA071}" type="presParOf" srcId="{2901297F-E445-6747-99C3-1F6BB45875B6}" destId="{3DB0B0A0-5AC4-484D-B86D-2076049899B5}" srcOrd="3" destOrd="0" presId="urn:microsoft.com/office/officeart/2005/8/layout/hierarchy6"/>
    <dgm:cxn modelId="{AB7C2FF4-FAC9-E544-9AB4-19290AEB9808}" type="presParOf" srcId="{3DB0B0A0-5AC4-484D-B86D-2076049899B5}" destId="{4BDB7AC1-DA44-704B-97FD-66A55A9016BE}" srcOrd="0" destOrd="0" presId="urn:microsoft.com/office/officeart/2005/8/layout/hierarchy6"/>
    <dgm:cxn modelId="{2A2C32F7-7BA9-6541-8740-CC0BD07E032A}" type="presParOf" srcId="{3DB0B0A0-5AC4-484D-B86D-2076049899B5}" destId="{9DAD847C-C61D-F14C-99D4-A7A039919C5E}" srcOrd="1" destOrd="0" presId="urn:microsoft.com/office/officeart/2005/8/layout/hierarchy6"/>
    <dgm:cxn modelId="{85C4F07A-5970-F243-8C49-0866B1E2B43E}" type="presParOf" srcId="{9DAD847C-C61D-F14C-99D4-A7A039919C5E}" destId="{1D17B615-7FD3-194F-B40A-5FDE75E38E33}" srcOrd="0" destOrd="0" presId="urn:microsoft.com/office/officeart/2005/8/layout/hierarchy6"/>
    <dgm:cxn modelId="{A1A18028-94B3-F94B-B841-55D17D397647}" type="presParOf" srcId="{9DAD847C-C61D-F14C-99D4-A7A039919C5E}" destId="{1A326EB2-A026-084A-A1CA-7564797A8C30}" srcOrd="1" destOrd="0" presId="urn:microsoft.com/office/officeart/2005/8/layout/hierarchy6"/>
    <dgm:cxn modelId="{33FAAC3C-51D8-8D4A-9F45-221EC001F102}" type="presParOf" srcId="{1A326EB2-A026-084A-A1CA-7564797A8C30}" destId="{337AE70C-120D-E14C-B8FC-31984F7F2B66}" srcOrd="0" destOrd="0" presId="urn:microsoft.com/office/officeart/2005/8/layout/hierarchy6"/>
    <dgm:cxn modelId="{9FA41882-4263-9449-9B2A-7E5B4CE83298}" type="presParOf" srcId="{1A326EB2-A026-084A-A1CA-7564797A8C30}" destId="{2B304BD3-FA45-DB4C-BE0C-33E50122B0D4}" srcOrd="1" destOrd="0" presId="urn:microsoft.com/office/officeart/2005/8/layout/hierarchy6"/>
    <dgm:cxn modelId="{E405CF41-DEA5-B848-8ABB-B382806AC092}" type="presParOf" srcId="{9DAD847C-C61D-F14C-99D4-A7A039919C5E}" destId="{7DA66426-E382-014D-90C5-D84BFB4EF8A1}" srcOrd="2" destOrd="0" presId="urn:microsoft.com/office/officeart/2005/8/layout/hierarchy6"/>
    <dgm:cxn modelId="{29A4C9E8-9A62-B949-9175-F5280C0ED6EF}" type="presParOf" srcId="{9DAD847C-C61D-F14C-99D4-A7A039919C5E}" destId="{1A73EB5D-ED19-B749-ADBC-897B088BD028}" srcOrd="3" destOrd="0" presId="urn:microsoft.com/office/officeart/2005/8/layout/hierarchy6"/>
    <dgm:cxn modelId="{614B0443-4610-744F-BD6B-152E79737703}" type="presParOf" srcId="{1A73EB5D-ED19-B749-ADBC-897B088BD028}" destId="{108B1577-B6AB-FC49-A43D-24243A8C3A3E}" srcOrd="0" destOrd="0" presId="urn:microsoft.com/office/officeart/2005/8/layout/hierarchy6"/>
    <dgm:cxn modelId="{4F3ACD11-B082-4644-BA14-5DA6A5C557B6}" type="presParOf" srcId="{1A73EB5D-ED19-B749-ADBC-897B088BD028}" destId="{25F1346C-6F93-C049-A627-F2DCBB40B75F}" srcOrd="1" destOrd="0" presId="urn:microsoft.com/office/officeart/2005/8/layout/hierarchy6"/>
    <dgm:cxn modelId="{7A44FE25-D043-F947-92CA-DAA8829C0D83}" type="presParOf" srcId="{7E2CA599-F1D9-B446-B391-BA9494757B5A}" destId="{04B69E86-1D59-6340-ABE4-0AB8089EB250}" srcOrd="1" destOrd="0" presId="urn:microsoft.com/office/officeart/2005/8/layout/hierarchy6"/>
    <dgm:cxn modelId="{6654A7FD-F6C9-084E-A1EB-A3400AB86CA3}" type="presParOf" srcId="{04B69E86-1D59-6340-ABE4-0AB8089EB250}" destId="{6518C63A-73E8-984E-9383-2DD7708E0BD2}" srcOrd="0" destOrd="0" presId="urn:microsoft.com/office/officeart/2005/8/layout/hierarchy6"/>
    <dgm:cxn modelId="{E70391F4-7903-B64C-A9D4-669190C0453B}" type="presParOf" srcId="{6518C63A-73E8-984E-9383-2DD7708E0BD2}" destId="{4FCB7A1D-480F-F343-9B67-18B36B088A82}" srcOrd="0" destOrd="0" presId="urn:microsoft.com/office/officeart/2005/8/layout/hierarchy6"/>
    <dgm:cxn modelId="{450440F8-89FB-554A-B1A7-63FE2E36C20C}" type="presParOf" srcId="{6518C63A-73E8-984E-9383-2DD7708E0BD2}" destId="{BF120F16-E2DA-B741-B418-F0B74A56562D}" srcOrd="1" destOrd="0" presId="urn:microsoft.com/office/officeart/2005/8/layout/hierarchy6"/>
    <dgm:cxn modelId="{0F927CDE-081F-9242-B3E6-20701BB68012}" type="presParOf" srcId="{04B69E86-1D59-6340-ABE4-0AB8089EB250}" destId="{27DFC4BE-244C-D445-B048-94A95157B58D}" srcOrd="1" destOrd="0" presId="urn:microsoft.com/office/officeart/2005/8/layout/hierarchy6"/>
    <dgm:cxn modelId="{FBEB0365-36AE-774B-9427-5C9ACF352BC0}" type="presParOf" srcId="{27DFC4BE-244C-D445-B048-94A95157B58D}" destId="{25944BE2-D55B-2641-8CD9-32838E59FF64}" srcOrd="0" destOrd="0" presId="urn:microsoft.com/office/officeart/2005/8/layout/hierarchy6"/>
    <dgm:cxn modelId="{A1A303EB-200E-D249-82A2-DF67B8D72AFB}" type="presParOf" srcId="{04B69E86-1D59-6340-ABE4-0AB8089EB250}" destId="{AE0F4830-E95E-2140-9F9B-BBE2CD7655CE}" srcOrd="2" destOrd="0" presId="urn:microsoft.com/office/officeart/2005/8/layout/hierarchy6"/>
    <dgm:cxn modelId="{F65DB832-A284-934A-9C7A-C0C3D2AEA725}" type="presParOf" srcId="{AE0F4830-E95E-2140-9F9B-BBE2CD7655CE}" destId="{4B6E86AD-BAD2-384C-85C4-9C97510E9FD3}" srcOrd="0" destOrd="0" presId="urn:microsoft.com/office/officeart/2005/8/layout/hierarchy6"/>
    <dgm:cxn modelId="{2F3A78A1-8E3B-A148-8DC1-F276D0785C74}" type="presParOf" srcId="{AE0F4830-E95E-2140-9F9B-BBE2CD7655CE}" destId="{149446E5-2D27-BB40-A8CF-DB30BB92F576}" srcOrd="1" destOrd="0" presId="urn:microsoft.com/office/officeart/2005/8/layout/hierarchy6"/>
    <dgm:cxn modelId="{559121E4-8BCC-F84A-AF14-F78D7D27655D}" type="presParOf" srcId="{04B69E86-1D59-6340-ABE4-0AB8089EB250}" destId="{22AC69C7-4A5B-9B4B-896A-7A8F22B4D737}" srcOrd="3" destOrd="0" presId="urn:microsoft.com/office/officeart/2005/8/layout/hierarchy6"/>
    <dgm:cxn modelId="{481A092B-0CF8-A943-BD50-A1E21E571C76}" type="presParOf" srcId="{22AC69C7-4A5B-9B4B-896A-7A8F22B4D737}" destId="{36778F94-13D4-4F44-9F76-B1325075C61F}" srcOrd="0" destOrd="0" presId="urn:microsoft.com/office/officeart/2005/8/layout/hierarchy6"/>
    <dgm:cxn modelId="{04802A14-E4E4-7041-9847-9E4E59D67788}" type="presParOf" srcId="{04B69E86-1D59-6340-ABE4-0AB8089EB250}" destId="{1A605B5F-F460-054F-AFD1-9A75E03CA24F}" srcOrd="4" destOrd="0" presId="urn:microsoft.com/office/officeart/2005/8/layout/hierarchy6"/>
    <dgm:cxn modelId="{A0815D1B-F1A2-B648-A813-1D62703749A8}" type="presParOf" srcId="{1A605B5F-F460-054F-AFD1-9A75E03CA24F}" destId="{A1F76FAA-7519-B74E-98F8-9A57EA4E794C}" srcOrd="0" destOrd="0" presId="urn:microsoft.com/office/officeart/2005/8/layout/hierarchy6"/>
    <dgm:cxn modelId="{BD7E2ACE-C80F-0348-8FE7-AED1D9AEE647}" type="presParOf" srcId="{1A605B5F-F460-054F-AFD1-9A75E03CA24F}" destId="{70BBC8EA-6B27-464E-BAA0-E96D6C8B203D}" srcOrd="1" destOrd="0" presId="urn:microsoft.com/office/officeart/2005/8/layout/hierarchy6"/>
    <dgm:cxn modelId="{89191F9F-0439-8E4B-9C69-4AB3EEA3EB52}" type="presParOf" srcId="{04B69E86-1D59-6340-ABE4-0AB8089EB250}" destId="{A9094915-848E-6744-B667-FEB2502A2725}" srcOrd="5" destOrd="0" presId="urn:microsoft.com/office/officeart/2005/8/layout/hierarchy6"/>
    <dgm:cxn modelId="{0B4665EB-BFE2-584E-9447-02127185AF37}" type="presParOf" srcId="{A9094915-848E-6744-B667-FEB2502A2725}" destId="{800F0648-5F44-7E49-B2E8-358AEEF19F6A}" srcOrd="0" destOrd="0" presId="urn:microsoft.com/office/officeart/2005/8/layout/hierarchy6"/>
    <dgm:cxn modelId="{813047B0-EE76-2C4B-82AF-040E3EF3E195}" type="presParOf" srcId="{04B69E86-1D59-6340-ABE4-0AB8089EB250}" destId="{EB90A21A-5AB2-6E46-B899-FDC4BC2D5F46}" srcOrd="6" destOrd="0" presId="urn:microsoft.com/office/officeart/2005/8/layout/hierarchy6"/>
    <dgm:cxn modelId="{F8B9D6B1-4923-E541-8381-641A57B46E06}" type="presParOf" srcId="{EB90A21A-5AB2-6E46-B899-FDC4BC2D5F46}" destId="{801FDC44-4887-8641-B314-DF630A47BF65}" srcOrd="0" destOrd="0" presId="urn:microsoft.com/office/officeart/2005/8/layout/hierarchy6"/>
    <dgm:cxn modelId="{ECC7CA3A-316D-C947-BA43-8AA4A375F3BC}" type="presParOf" srcId="{EB90A21A-5AB2-6E46-B899-FDC4BC2D5F46}" destId="{D49443F4-CF88-134A-B7CB-B956C506CFAD}"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1650D911-F946-6746-8231-46D141C2780B}" type="doc">
      <dgm:prSet loTypeId="urn:microsoft.com/office/officeart/2005/8/layout/hierarchy6" loCatId="" qsTypeId="urn:microsoft.com/office/officeart/2005/8/quickstyle/simple1" qsCatId="simple" csTypeId="urn:microsoft.com/office/officeart/2005/8/colors/colorful3" csCatId="colorful" phldr="1"/>
      <dgm:spPr/>
      <dgm:t>
        <a:bodyPr/>
        <a:lstStyle/>
        <a:p>
          <a:endParaRPr lang="en-US"/>
        </a:p>
      </dgm:t>
    </dgm:pt>
    <dgm:pt modelId="{E650DF21-A2EF-0443-9E72-66717ED8EF4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Data Stream Learning</a:t>
          </a:r>
        </a:p>
      </dgm:t>
    </dgm:pt>
    <dgm:pt modelId="{BF04B394-2EB3-1D42-BA22-6CE65FA19F8A}" type="parTrans" cxnId="{F12D0D3E-2DCE-F048-9B67-3A599FD829D2}">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63466838-211A-E142-8CEF-69A9AAE0822D}" type="sibTrans" cxnId="{F12D0D3E-2DCE-F048-9B67-3A599FD829D2}">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0F5A2C9B-7962-2D4C-9BEC-0DF24CBBEB9F}">
      <dgm:prSet phldrT="[Text]" custT="1"/>
      <dgm:spPr>
        <a:solidFill>
          <a:schemeClr val="bg2">
            <a:lumMod val="50000"/>
          </a:schemeClr>
        </a:solidFill>
      </dgm:spPr>
      <dgm:t>
        <a:bodyPr/>
        <a:lstStyle/>
        <a:p>
          <a:r>
            <a:rPr lang="en-US" sz="1800" dirty="0">
              <a:solidFill>
                <a:schemeClr val="tx1"/>
              </a:solidFill>
              <a:latin typeface="Arial" panose="020B0604020202020204" pitchFamily="34" charset="0"/>
              <a:cs typeface="Arial" panose="020B0604020202020204" pitchFamily="34" charset="0"/>
            </a:rPr>
            <a:t>Stationary</a:t>
          </a:r>
        </a:p>
      </dgm:t>
    </dgm:pt>
    <dgm:pt modelId="{6A105F67-FEAA-E04A-A7E6-FFCDDF6AD42C}" type="parTrans" cxnId="{908CF9B8-16B0-4240-8CF7-FA29A7643366}">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C5456F6D-CEA0-144C-8CBE-E99793E3B97A}" type="sibTrans" cxnId="{908CF9B8-16B0-4240-8CF7-FA29A7643366}">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52C2AA0A-C7DD-8941-827A-5FFB27DCCB45}">
      <dgm:prSet phldrT="[Text]" custT="1"/>
      <dgm:spPr>
        <a:solidFill>
          <a:schemeClr val="bg2">
            <a:lumMod val="50000"/>
          </a:schemeClr>
        </a:solidFill>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F598F4A3-F1A9-1647-B452-381A99396C3B}" type="parTrans" cxnId="{E3EB3D32-AF27-F641-8B64-7F122766CB68}">
      <dgm:prSet/>
      <dgm:spPr>
        <a:solidFill>
          <a:schemeClr val="bg2">
            <a:lumMod val="50000"/>
          </a:schemeClr>
        </a:solidFill>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A75A6D1B-4211-574A-81FE-302334178097}" type="sibTrans" cxnId="{E3EB3D32-AF27-F641-8B64-7F122766CB68}">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BFD32475-69D9-A349-8F5E-83B668C299E3}">
      <dgm:prSet phldrT="[Text]" custT="1"/>
      <dgm:spPr>
        <a:solidFill>
          <a:schemeClr val="bg2">
            <a:lumMod val="50000"/>
          </a:schemeClr>
        </a:solidFill>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A8844C39-3BD7-1644-BA8F-BEB99FF154C3}" type="parTrans" cxnId="{4B87FD06-BCD0-DE47-BDC6-0C17142ECD02}">
      <dgm:prSet/>
      <dgm:spPr>
        <a:solidFill>
          <a:schemeClr val="bg2">
            <a:lumMod val="50000"/>
          </a:schemeClr>
        </a:solidFill>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368E8322-FFAE-AC41-A6E1-F84A2A466FD7}" type="sibTrans" cxnId="{4B87FD06-BCD0-DE47-BDC6-0C17142ECD02}">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535A655D-62DB-7E4F-BB77-BEB74AE05241}">
      <dgm:prSet phldrT="[Text]" custT="1"/>
      <dgm:spPr/>
      <dgm:t>
        <a:bodyPr/>
        <a:lstStyle/>
        <a:p>
          <a:r>
            <a:rPr lang="en-US" sz="1800" dirty="0">
              <a:solidFill>
                <a:schemeClr val="tx1"/>
              </a:solidFill>
              <a:latin typeface="Arial" panose="020B0604020202020204" pitchFamily="34" charset="0"/>
              <a:cs typeface="Arial" panose="020B0604020202020204" pitchFamily="34" charset="0"/>
            </a:rPr>
            <a:t>Non-Stationary</a:t>
          </a:r>
        </a:p>
      </dgm:t>
    </dgm:pt>
    <dgm:pt modelId="{FBE859C5-6008-2D41-BAC2-84B55BAB0B72}" type="parTrans" cxnId="{4FC25821-27D8-4841-8858-807AA869AFC4}">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9B18B6C0-C294-0748-B8F3-1281C9A77DEC}" type="sibTrans" cxnId="{4FC25821-27D8-4841-8858-807AA869AFC4}">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D9296CF6-A66F-4848-A1AD-16C72B9E2E1E}">
      <dgm:prSet phldrT="[Text]" custT="1"/>
      <dgm:spPr/>
      <dgm:t>
        <a:bodyPr/>
        <a:lstStyle/>
        <a:p>
          <a:r>
            <a:rPr lang="en-US" sz="1800" dirty="0">
              <a:solidFill>
                <a:schemeClr val="tx1"/>
              </a:solidFill>
              <a:latin typeface="Arial" panose="020B0604020202020204" pitchFamily="34" charset="0"/>
              <a:cs typeface="Arial" panose="020B0604020202020204" pitchFamily="34" charset="0"/>
            </a:rPr>
            <a:t>Batch</a:t>
          </a:r>
        </a:p>
      </dgm:t>
    </dgm:pt>
    <dgm:pt modelId="{507A16C2-AD39-B241-8A90-EF5FA63DD3C8}" type="parTrans" cxnId="{BB10778E-73EE-DB44-86F3-AFEFDE426CC0}">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87FA4E42-2F1A-E84D-B412-C42D9D1966C8}" type="sibTrans" cxnId="{BB10778E-73EE-DB44-86F3-AFEFDE426CC0}">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4FB0B866-7EBC-5941-B93F-12AFE5F369E6}">
      <dgm:prSet phldrT="[Text]" custT="1"/>
      <dgm:spPr/>
      <dgm:t>
        <a:bodyPr/>
        <a:lstStyle/>
        <a:p>
          <a:r>
            <a:rPr lang="en-US" sz="1800" dirty="0">
              <a:solidFill>
                <a:schemeClr val="tx1"/>
              </a:solidFill>
              <a:latin typeface="Arial" panose="020B0604020202020204" pitchFamily="34" charset="0"/>
              <a:cs typeface="Arial" panose="020B0604020202020204" pitchFamily="34" charset="0"/>
            </a:rPr>
            <a:t> </a:t>
          </a:r>
        </a:p>
      </dgm:t>
    </dgm:pt>
    <dgm:pt modelId="{2FF8CC2B-7B3C-DD45-AA05-5AD88817CB02}" type="parTrans" cxnId="{8DE11879-38B9-F44C-897E-50D55883205C}">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4019ECA3-02E2-8A4F-A890-96DA86FC3DE1}" type="sibTrans" cxnId="{8DE11879-38B9-F44C-897E-50D55883205C}">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2FD267A2-1F39-F747-94C2-59890CEB5A16}">
      <dgm:prSet phldrT="[Text]" custT="1"/>
      <dgm:spPr/>
      <dgm:t>
        <a:bodyPr/>
        <a:lstStyle/>
        <a:p>
          <a:pPr algn="l"/>
          <a:r>
            <a:rPr lang="en-US" sz="1600" b="1" i="1" dirty="0">
              <a:solidFill>
                <a:schemeClr val="tx1"/>
              </a:solidFill>
              <a:latin typeface="Arial" panose="020B0604020202020204" pitchFamily="34" charset="0"/>
              <a:cs typeface="Arial" panose="020B0604020202020204" pitchFamily="34" charset="0"/>
            </a:rPr>
            <a:t>Stream Type</a:t>
          </a:r>
        </a:p>
      </dgm:t>
    </dgm:pt>
    <dgm:pt modelId="{2DE2A538-9CF2-3545-BE06-69EDF72C4213}" type="parTrans" cxnId="{6B13B3AE-F3CC-4644-8775-AA465260AA2E}">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8E6D5A6F-A8EC-9D43-ADD3-D31ADA05F12D}" type="sibTrans" cxnId="{6B13B3AE-F3CC-4644-8775-AA465260AA2E}">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D226F4C6-3E85-124C-9D58-1B6CD6336C3A}">
      <dgm:prSet phldrT="[Text]" custT="1"/>
      <dgm:spPr/>
      <dgm:t>
        <a:bodyPr/>
        <a:lstStyle/>
        <a:p>
          <a:pPr algn="l"/>
          <a:r>
            <a:rPr lang="en-US" sz="1600" b="1" i="1" dirty="0">
              <a:solidFill>
                <a:schemeClr val="tx1"/>
              </a:solidFill>
              <a:latin typeface="Arial" panose="020B0604020202020204" pitchFamily="34" charset="0"/>
              <a:cs typeface="Arial" panose="020B0604020202020204" pitchFamily="34" charset="0"/>
            </a:rPr>
            <a:t>Learning </a:t>
          </a:r>
        </a:p>
        <a:p>
          <a:pPr algn="l"/>
          <a:r>
            <a:rPr lang="en-US" sz="1600" b="1" i="1" dirty="0">
              <a:solidFill>
                <a:schemeClr val="tx1"/>
              </a:solidFill>
              <a:latin typeface="Arial" panose="020B0604020202020204" pitchFamily="34" charset="0"/>
              <a:cs typeface="Arial" panose="020B0604020202020204" pitchFamily="34" charset="0"/>
            </a:rPr>
            <a:t>Mode</a:t>
          </a:r>
        </a:p>
      </dgm:t>
    </dgm:pt>
    <dgm:pt modelId="{1A1B61DD-45D1-E143-B988-94DF4CBF1A39}" type="parTrans" cxnId="{AC39D317-781F-CD4D-A64C-9763543533AD}">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154BF102-0292-EA4F-B609-B3CCD7F5D729}" type="sibTrans" cxnId="{AC39D317-781F-CD4D-A64C-9763543533AD}">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1BBBA7A7-295A-6F44-A57C-AF956685E535}">
      <dgm:prSet phldrT="[Text]" custT="1"/>
      <dgm:spPr/>
      <dgm:t>
        <a:bodyPr/>
        <a:lstStyle/>
        <a:p>
          <a:r>
            <a:rPr lang="en-US" sz="1800" dirty="0">
              <a:solidFill>
                <a:schemeClr val="tx1"/>
              </a:solidFill>
              <a:latin typeface="Arial" panose="020B0604020202020204" pitchFamily="34" charset="0"/>
              <a:cs typeface="Arial" panose="020B0604020202020204" pitchFamily="34" charset="0"/>
            </a:rPr>
            <a:t>Online</a:t>
          </a:r>
        </a:p>
      </dgm:t>
    </dgm:pt>
    <dgm:pt modelId="{D90CEC4A-56A9-7A46-B50F-5FED83D7F3B2}" type="parTrans" cxnId="{37B17B4E-38F6-3A49-9E5F-8AFCEBE81F39}">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385F2E1D-E074-9846-BF6B-ACD6C6E8F617}" type="sibTrans" cxnId="{37B17B4E-38F6-3A49-9E5F-8AFCEBE81F39}">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93B0EF9C-AB40-0540-8D61-20256DE0BA76}">
      <dgm:prSet phldrT="[Text]" custT="1"/>
      <dgm:spPr/>
      <dgm:t>
        <a:bodyPr/>
        <a:lstStyle/>
        <a:p>
          <a:pPr algn="l"/>
          <a:r>
            <a:rPr lang="en-US" sz="1600" b="1" i="1" dirty="0">
              <a:solidFill>
                <a:schemeClr val="tx1"/>
              </a:solidFill>
              <a:latin typeface="Arial" panose="020B0604020202020204" pitchFamily="34" charset="0"/>
              <a:cs typeface="Arial" panose="020B0604020202020204" pitchFamily="34" charset="0"/>
            </a:rPr>
            <a:t>Approach</a:t>
          </a:r>
        </a:p>
      </dgm:t>
    </dgm:pt>
    <dgm:pt modelId="{1BAC916B-27C5-9C48-875B-83BAACD586CA}" type="parTrans" cxnId="{67351DDF-C6AA-C543-9D2C-2BD986B45D09}">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BEBC78AE-424B-2141-A3B0-BBF1F57B24BE}" type="sibTrans" cxnId="{67351DDF-C6AA-C543-9D2C-2BD986B45D09}">
      <dgm:prSet/>
      <dgm:spPr/>
      <dgm:t>
        <a:bodyPr/>
        <a:lstStyle/>
        <a:p>
          <a:endParaRPr lang="en-US" sz="1800">
            <a:solidFill>
              <a:schemeClr val="tx1"/>
            </a:solidFill>
            <a:latin typeface="Arial" panose="020B0604020202020204" pitchFamily="34" charset="0"/>
            <a:cs typeface="Arial" panose="020B0604020202020204" pitchFamily="34" charset="0"/>
          </a:endParaRPr>
        </a:p>
      </dgm:t>
    </dgm:pt>
    <dgm:pt modelId="{A0CCD426-7C16-8C4D-8BDE-8506D184E9C1}">
      <dgm:prSet phldrT="[Text]" custT="1"/>
      <dgm:spPr/>
      <dgm:t>
        <a:bodyPr/>
        <a:lstStyle/>
        <a:p>
          <a:pPr algn="l"/>
          <a:endParaRPr lang="en-US" sz="1600" b="1" i="1" dirty="0">
            <a:solidFill>
              <a:schemeClr val="tx1"/>
            </a:solidFill>
            <a:latin typeface="Arial" panose="020B0604020202020204" pitchFamily="34" charset="0"/>
            <a:cs typeface="Arial" panose="020B0604020202020204" pitchFamily="34" charset="0"/>
          </a:endParaRPr>
        </a:p>
      </dgm:t>
    </dgm:pt>
    <dgm:pt modelId="{B75CD514-C30A-2E4B-B08B-C132853DCB3D}" type="parTrans" cxnId="{EA1B2EF7-FCFB-4841-A825-70B2BD89CFDC}">
      <dgm:prSet/>
      <dgm:spPr/>
      <dgm:t>
        <a:bodyPr/>
        <a:lstStyle/>
        <a:p>
          <a:endParaRPr lang="en-US"/>
        </a:p>
      </dgm:t>
    </dgm:pt>
    <dgm:pt modelId="{851A8F3A-CCA2-3C4E-9BB0-AE36653ADC20}" type="sibTrans" cxnId="{EA1B2EF7-FCFB-4841-A825-70B2BD89CFDC}">
      <dgm:prSet/>
      <dgm:spPr/>
      <dgm:t>
        <a:bodyPr/>
        <a:lstStyle/>
        <a:p>
          <a:endParaRPr lang="en-US"/>
        </a:p>
      </dgm:t>
    </dgm:pt>
    <dgm:pt modelId="{7E2CA599-F1D9-B446-B391-BA9494757B5A}" type="pres">
      <dgm:prSet presAssocID="{1650D911-F946-6746-8231-46D141C2780B}" presName="mainComposite" presStyleCnt="0">
        <dgm:presLayoutVars>
          <dgm:chPref val="1"/>
          <dgm:dir/>
          <dgm:animOne val="branch"/>
          <dgm:animLvl val="lvl"/>
          <dgm:resizeHandles val="exact"/>
        </dgm:presLayoutVars>
      </dgm:prSet>
      <dgm:spPr/>
    </dgm:pt>
    <dgm:pt modelId="{0F088ECE-0804-DA42-965D-941A6A717231}" type="pres">
      <dgm:prSet presAssocID="{1650D911-F946-6746-8231-46D141C2780B}" presName="hierFlow" presStyleCnt="0"/>
      <dgm:spPr/>
    </dgm:pt>
    <dgm:pt modelId="{FE25E220-1EF6-C546-AA1F-718BA09E54AB}" type="pres">
      <dgm:prSet presAssocID="{1650D911-F946-6746-8231-46D141C2780B}" presName="firstBuf" presStyleCnt="0"/>
      <dgm:spPr/>
    </dgm:pt>
    <dgm:pt modelId="{3DE66A66-DE49-6143-9728-9F2E31A58442}" type="pres">
      <dgm:prSet presAssocID="{1650D911-F946-6746-8231-46D141C2780B}" presName="hierChild1" presStyleCnt="0">
        <dgm:presLayoutVars>
          <dgm:chPref val="1"/>
          <dgm:animOne val="branch"/>
          <dgm:animLvl val="lvl"/>
        </dgm:presLayoutVars>
      </dgm:prSet>
      <dgm:spPr/>
    </dgm:pt>
    <dgm:pt modelId="{1797DCEB-E914-C24C-8ED7-F013300BD4F8}" type="pres">
      <dgm:prSet presAssocID="{E650DF21-A2EF-0443-9E72-66717ED8EF4E}" presName="Name14" presStyleCnt="0"/>
      <dgm:spPr/>
    </dgm:pt>
    <dgm:pt modelId="{0DB076CD-DEF1-F348-B0C5-018B9555AE76}" type="pres">
      <dgm:prSet presAssocID="{E650DF21-A2EF-0443-9E72-66717ED8EF4E}" presName="level1Shape" presStyleLbl="node0" presStyleIdx="0" presStyleCnt="1" custScaleX="205782" custLinFactNeighborX="-50209">
        <dgm:presLayoutVars>
          <dgm:chPref val="3"/>
        </dgm:presLayoutVars>
      </dgm:prSet>
      <dgm:spPr/>
    </dgm:pt>
    <dgm:pt modelId="{2901297F-E445-6747-99C3-1F6BB45875B6}" type="pres">
      <dgm:prSet presAssocID="{E650DF21-A2EF-0443-9E72-66717ED8EF4E}" presName="hierChild2" presStyleCnt="0"/>
      <dgm:spPr/>
    </dgm:pt>
    <dgm:pt modelId="{C05015B9-6BF8-A647-88AA-E9C2B38643E9}" type="pres">
      <dgm:prSet presAssocID="{6A105F67-FEAA-E04A-A7E6-FFCDDF6AD42C}" presName="Name19" presStyleLbl="parChTrans1D2" presStyleIdx="0" presStyleCnt="2"/>
      <dgm:spPr/>
    </dgm:pt>
    <dgm:pt modelId="{DCB712D0-D5EC-AC43-A611-B597DE95F59B}" type="pres">
      <dgm:prSet presAssocID="{0F5A2C9B-7962-2D4C-9BEC-0DF24CBBEB9F}" presName="Name21" presStyleCnt="0"/>
      <dgm:spPr/>
    </dgm:pt>
    <dgm:pt modelId="{FDE68523-B4B6-BE46-B343-8F03F9517249}" type="pres">
      <dgm:prSet presAssocID="{0F5A2C9B-7962-2D4C-9BEC-0DF24CBBEB9F}" presName="level2Shape" presStyleLbl="node2" presStyleIdx="0" presStyleCnt="2" custScaleX="196827" custLinFactNeighborX="-50209"/>
      <dgm:spPr/>
    </dgm:pt>
    <dgm:pt modelId="{6093EA1E-36A4-1D4E-B472-79E44171E173}" type="pres">
      <dgm:prSet presAssocID="{0F5A2C9B-7962-2D4C-9BEC-0DF24CBBEB9F}" presName="hierChild3" presStyleCnt="0"/>
      <dgm:spPr/>
    </dgm:pt>
    <dgm:pt modelId="{BBFB7A5B-AD91-A947-9EBF-D119F2FE8E57}" type="pres">
      <dgm:prSet presAssocID="{F598F4A3-F1A9-1647-B452-381A99396C3B}" presName="Name19" presStyleLbl="parChTrans1D3" presStyleIdx="0" presStyleCnt="4"/>
      <dgm:spPr/>
    </dgm:pt>
    <dgm:pt modelId="{AEE15103-4041-7940-B373-50B5A0406EEF}" type="pres">
      <dgm:prSet presAssocID="{52C2AA0A-C7DD-8941-827A-5FFB27DCCB45}" presName="Name21" presStyleCnt="0"/>
      <dgm:spPr/>
    </dgm:pt>
    <dgm:pt modelId="{34532E13-84EE-CA47-9681-9ECB4E829566}" type="pres">
      <dgm:prSet presAssocID="{52C2AA0A-C7DD-8941-827A-5FFB27DCCB45}" presName="level2Shape" presStyleLbl="node3" presStyleIdx="0" presStyleCnt="4" custLinFactNeighborX="-50209"/>
      <dgm:spPr/>
    </dgm:pt>
    <dgm:pt modelId="{B1D4BFEC-FD17-494F-B9F7-B681FE1B3011}" type="pres">
      <dgm:prSet presAssocID="{52C2AA0A-C7DD-8941-827A-5FFB27DCCB45}" presName="hierChild3" presStyleCnt="0"/>
      <dgm:spPr/>
    </dgm:pt>
    <dgm:pt modelId="{403F9B7F-6AC3-B243-9310-83A0CDA03E06}" type="pres">
      <dgm:prSet presAssocID="{A8844C39-3BD7-1644-BA8F-BEB99FF154C3}" presName="Name19" presStyleLbl="parChTrans1D3" presStyleIdx="1" presStyleCnt="4"/>
      <dgm:spPr/>
    </dgm:pt>
    <dgm:pt modelId="{BDF489FC-3C34-5C40-AAF2-9301EB7D3F17}" type="pres">
      <dgm:prSet presAssocID="{BFD32475-69D9-A349-8F5E-83B668C299E3}" presName="Name21" presStyleCnt="0"/>
      <dgm:spPr/>
    </dgm:pt>
    <dgm:pt modelId="{FC9DE0B3-44B2-EE4C-B37C-B43B273696D9}" type="pres">
      <dgm:prSet presAssocID="{BFD32475-69D9-A349-8F5E-83B668C299E3}" presName="level2Shape" presStyleLbl="node3" presStyleIdx="1" presStyleCnt="4" custLinFactNeighborX="-50209"/>
      <dgm:spPr/>
    </dgm:pt>
    <dgm:pt modelId="{1D1DC242-B58E-554B-8BA3-B64E90D649E7}" type="pres">
      <dgm:prSet presAssocID="{BFD32475-69D9-A349-8F5E-83B668C299E3}" presName="hierChild3" presStyleCnt="0"/>
      <dgm:spPr/>
    </dgm:pt>
    <dgm:pt modelId="{530EFBEF-4EC5-674D-968A-81489AF41069}" type="pres">
      <dgm:prSet presAssocID="{FBE859C5-6008-2D41-BAC2-84B55BAB0B72}" presName="Name19" presStyleLbl="parChTrans1D2" presStyleIdx="1" presStyleCnt="2"/>
      <dgm:spPr/>
    </dgm:pt>
    <dgm:pt modelId="{3DB0B0A0-5AC4-484D-B86D-2076049899B5}" type="pres">
      <dgm:prSet presAssocID="{535A655D-62DB-7E4F-BB77-BEB74AE05241}" presName="Name21" presStyleCnt="0"/>
      <dgm:spPr/>
    </dgm:pt>
    <dgm:pt modelId="{4BDB7AC1-DA44-704B-97FD-66A55A9016BE}" type="pres">
      <dgm:prSet presAssocID="{535A655D-62DB-7E4F-BB77-BEB74AE05241}" presName="level2Shape" presStyleLbl="node2" presStyleIdx="1" presStyleCnt="2" custScaleX="196827" custLinFactNeighborX="-50209"/>
      <dgm:spPr/>
    </dgm:pt>
    <dgm:pt modelId="{9DAD847C-C61D-F14C-99D4-A7A039919C5E}" type="pres">
      <dgm:prSet presAssocID="{535A655D-62DB-7E4F-BB77-BEB74AE05241}" presName="hierChild3" presStyleCnt="0"/>
      <dgm:spPr/>
    </dgm:pt>
    <dgm:pt modelId="{1D17B615-7FD3-194F-B40A-5FDE75E38E33}" type="pres">
      <dgm:prSet presAssocID="{507A16C2-AD39-B241-8A90-EF5FA63DD3C8}" presName="Name19" presStyleLbl="parChTrans1D3" presStyleIdx="2" presStyleCnt="4"/>
      <dgm:spPr/>
    </dgm:pt>
    <dgm:pt modelId="{1A326EB2-A026-084A-A1CA-7564797A8C30}" type="pres">
      <dgm:prSet presAssocID="{D9296CF6-A66F-4848-A1AD-16C72B9E2E1E}" presName="Name21" presStyleCnt="0"/>
      <dgm:spPr/>
    </dgm:pt>
    <dgm:pt modelId="{337AE70C-120D-E14C-B8FC-31984F7F2B66}" type="pres">
      <dgm:prSet presAssocID="{D9296CF6-A66F-4848-A1AD-16C72B9E2E1E}" presName="level2Shape" presStyleLbl="node3" presStyleIdx="2" presStyleCnt="4" custLinFactNeighborX="-50209"/>
      <dgm:spPr/>
    </dgm:pt>
    <dgm:pt modelId="{2B304BD3-FA45-DB4C-BE0C-33E50122B0D4}" type="pres">
      <dgm:prSet presAssocID="{D9296CF6-A66F-4848-A1AD-16C72B9E2E1E}" presName="hierChild3" presStyleCnt="0"/>
      <dgm:spPr/>
    </dgm:pt>
    <dgm:pt modelId="{7DA66426-E382-014D-90C5-D84BFB4EF8A1}" type="pres">
      <dgm:prSet presAssocID="{D90CEC4A-56A9-7A46-B50F-5FED83D7F3B2}" presName="Name19" presStyleLbl="parChTrans1D3" presStyleIdx="3" presStyleCnt="4"/>
      <dgm:spPr/>
    </dgm:pt>
    <dgm:pt modelId="{1A73EB5D-ED19-B749-ADBC-897B088BD028}" type="pres">
      <dgm:prSet presAssocID="{1BBBA7A7-295A-6F44-A57C-AF956685E535}" presName="Name21" presStyleCnt="0"/>
      <dgm:spPr/>
    </dgm:pt>
    <dgm:pt modelId="{108B1577-B6AB-FC49-A43D-24243A8C3A3E}" type="pres">
      <dgm:prSet presAssocID="{1BBBA7A7-295A-6F44-A57C-AF956685E535}" presName="level2Shape" presStyleLbl="node3" presStyleIdx="3" presStyleCnt="4" custLinFactNeighborX="-50209"/>
      <dgm:spPr/>
    </dgm:pt>
    <dgm:pt modelId="{25F1346C-6F93-C049-A627-F2DCBB40B75F}" type="pres">
      <dgm:prSet presAssocID="{1BBBA7A7-295A-6F44-A57C-AF956685E535}" presName="hierChild3" presStyleCnt="0"/>
      <dgm:spPr/>
    </dgm:pt>
    <dgm:pt modelId="{04B69E86-1D59-6340-ABE4-0AB8089EB250}" type="pres">
      <dgm:prSet presAssocID="{1650D911-F946-6746-8231-46D141C2780B}" presName="bgShapesFlow" presStyleCnt="0"/>
      <dgm:spPr/>
    </dgm:pt>
    <dgm:pt modelId="{6518C63A-73E8-984E-9383-2DD7708E0BD2}" type="pres">
      <dgm:prSet presAssocID="{4FB0B866-7EBC-5941-B93F-12AFE5F369E6}" presName="rectComp" presStyleCnt="0"/>
      <dgm:spPr/>
    </dgm:pt>
    <dgm:pt modelId="{4FCB7A1D-480F-F343-9B67-18B36B088A82}" type="pres">
      <dgm:prSet presAssocID="{4FB0B866-7EBC-5941-B93F-12AFE5F369E6}" presName="bgRect" presStyleLbl="bgShp" presStyleIdx="0" presStyleCnt="5" custScaleX="127975"/>
      <dgm:spPr/>
    </dgm:pt>
    <dgm:pt modelId="{BF120F16-E2DA-B741-B418-F0B74A56562D}" type="pres">
      <dgm:prSet presAssocID="{4FB0B866-7EBC-5941-B93F-12AFE5F369E6}" presName="bgRectTx" presStyleLbl="bgShp" presStyleIdx="0" presStyleCnt="5">
        <dgm:presLayoutVars>
          <dgm:bulletEnabled val="1"/>
        </dgm:presLayoutVars>
      </dgm:prSet>
      <dgm:spPr/>
    </dgm:pt>
    <dgm:pt modelId="{27DFC4BE-244C-D445-B048-94A95157B58D}" type="pres">
      <dgm:prSet presAssocID="{4FB0B866-7EBC-5941-B93F-12AFE5F369E6}" presName="spComp" presStyleCnt="0"/>
      <dgm:spPr/>
    </dgm:pt>
    <dgm:pt modelId="{25944BE2-D55B-2641-8CD9-32838E59FF64}" type="pres">
      <dgm:prSet presAssocID="{4FB0B866-7EBC-5941-B93F-12AFE5F369E6}" presName="vSp" presStyleCnt="0"/>
      <dgm:spPr/>
    </dgm:pt>
    <dgm:pt modelId="{AE0F4830-E95E-2140-9F9B-BBE2CD7655CE}" type="pres">
      <dgm:prSet presAssocID="{2FD267A2-1F39-F747-94C2-59890CEB5A16}" presName="rectComp" presStyleCnt="0"/>
      <dgm:spPr/>
    </dgm:pt>
    <dgm:pt modelId="{4B6E86AD-BAD2-384C-85C4-9C97510E9FD3}" type="pres">
      <dgm:prSet presAssocID="{2FD267A2-1F39-F747-94C2-59890CEB5A16}" presName="bgRect" presStyleLbl="bgShp" presStyleIdx="1" presStyleCnt="5" custScaleX="127975" custLinFactNeighborX="-313"/>
      <dgm:spPr/>
    </dgm:pt>
    <dgm:pt modelId="{149446E5-2D27-BB40-A8CF-DB30BB92F576}" type="pres">
      <dgm:prSet presAssocID="{2FD267A2-1F39-F747-94C2-59890CEB5A16}" presName="bgRectTx" presStyleLbl="bgShp" presStyleIdx="1" presStyleCnt="5">
        <dgm:presLayoutVars>
          <dgm:bulletEnabled val="1"/>
        </dgm:presLayoutVars>
      </dgm:prSet>
      <dgm:spPr/>
    </dgm:pt>
    <dgm:pt modelId="{22AC69C7-4A5B-9B4B-896A-7A8F22B4D737}" type="pres">
      <dgm:prSet presAssocID="{2FD267A2-1F39-F747-94C2-59890CEB5A16}" presName="spComp" presStyleCnt="0"/>
      <dgm:spPr/>
    </dgm:pt>
    <dgm:pt modelId="{36778F94-13D4-4F44-9F76-B1325075C61F}" type="pres">
      <dgm:prSet presAssocID="{2FD267A2-1F39-F747-94C2-59890CEB5A16}" presName="vSp" presStyleCnt="0"/>
      <dgm:spPr/>
    </dgm:pt>
    <dgm:pt modelId="{1A605B5F-F460-054F-AFD1-9A75E03CA24F}" type="pres">
      <dgm:prSet presAssocID="{D226F4C6-3E85-124C-9D58-1B6CD6336C3A}" presName="rectComp" presStyleCnt="0"/>
      <dgm:spPr/>
    </dgm:pt>
    <dgm:pt modelId="{A1F76FAA-7519-B74E-98F8-9A57EA4E794C}" type="pres">
      <dgm:prSet presAssocID="{D226F4C6-3E85-124C-9D58-1B6CD6336C3A}" presName="bgRect" presStyleLbl="bgShp" presStyleIdx="2" presStyleCnt="5" custScaleX="127975"/>
      <dgm:spPr/>
    </dgm:pt>
    <dgm:pt modelId="{70BBC8EA-6B27-464E-BAA0-E96D6C8B203D}" type="pres">
      <dgm:prSet presAssocID="{D226F4C6-3E85-124C-9D58-1B6CD6336C3A}" presName="bgRectTx" presStyleLbl="bgShp" presStyleIdx="2" presStyleCnt="5">
        <dgm:presLayoutVars>
          <dgm:bulletEnabled val="1"/>
        </dgm:presLayoutVars>
      </dgm:prSet>
      <dgm:spPr/>
    </dgm:pt>
    <dgm:pt modelId="{A9094915-848E-6744-B667-FEB2502A2725}" type="pres">
      <dgm:prSet presAssocID="{D226F4C6-3E85-124C-9D58-1B6CD6336C3A}" presName="spComp" presStyleCnt="0"/>
      <dgm:spPr/>
    </dgm:pt>
    <dgm:pt modelId="{800F0648-5F44-7E49-B2E8-358AEEF19F6A}" type="pres">
      <dgm:prSet presAssocID="{D226F4C6-3E85-124C-9D58-1B6CD6336C3A}" presName="vSp" presStyleCnt="0"/>
      <dgm:spPr/>
    </dgm:pt>
    <dgm:pt modelId="{EB90A21A-5AB2-6E46-B899-FDC4BC2D5F46}" type="pres">
      <dgm:prSet presAssocID="{93B0EF9C-AB40-0540-8D61-20256DE0BA76}" presName="rectComp" presStyleCnt="0"/>
      <dgm:spPr/>
    </dgm:pt>
    <dgm:pt modelId="{801FDC44-4887-8641-B314-DF630A47BF65}" type="pres">
      <dgm:prSet presAssocID="{93B0EF9C-AB40-0540-8D61-20256DE0BA76}" presName="bgRect" presStyleLbl="bgShp" presStyleIdx="3" presStyleCnt="5" custScaleX="127975"/>
      <dgm:spPr/>
    </dgm:pt>
    <dgm:pt modelId="{D49443F4-CF88-134A-B7CB-B956C506CFAD}" type="pres">
      <dgm:prSet presAssocID="{93B0EF9C-AB40-0540-8D61-20256DE0BA76}" presName="bgRectTx" presStyleLbl="bgShp" presStyleIdx="3" presStyleCnt="5">
        <dgm:presLayoutVars>
          <dgm:bulletEnabled val="1"/>
        </dgm:presLayoutVars>
      </dgm:prSet>
      <dgm:spPr/>
    </dgm:pt>
    <dgm:pt modelId="{33026DD2-AB29-0B46-BA41-68426C814215}" type="pres">
      <dgm:prSet presAssocID="{93B0EF9C-AB40-0540-8D61-20256DE0BA76}" presName="spComp" presStyleCnt="0"/>
      <dgm:spPr/>
    </dgm:pt>
    <dgm:pt modelId="{372D3073-586B-394C-B7ED-697A60E12C9D}" type="pres">
      <dgm:prSet presAssocID="{93B0EF9C-AB40-0540-8D61-20256DE0BA76}" presName="vSp" presStyleCnt="0"/>
      <dgm:spPr/>
    </dgm:pt>
    <dgm:pt modelId="{98867255-B201-4B48-86F8-E2126E47E90F}" type="pres">
      <dgm:prSet presAssocID="{A0CCD426-7C16-8C4D-8BDE-8506D184E9C1}" presName="rectComp" presStyleCnt="0"/>
      <dgm:spPr/>
    </dgm:pt>
    <dgm:pt modelId="{0D9107AB-B785-2745-9D0B-811030F997C7}" type="pres">
      <dgm:prSet presAssocID="{A0CCD426-7C16-8C4D-8BDE-8506D184E9C1}" presName="bgRect" presStyleLbl="bgShp" presStyleIdx="4" presStyleCnt="5" custScaleX="127975"/>
      <dgm:spPr/>
    </dgm:pt>
    <dgm:pt modelId="{41BE69EC-49B8-044D-A8EB-78637C8316A7}" type="pres">
      <dgm:prSet presAssocID="{A0CCD426-7C16-8C4D-8BDE-8506D184E9C1}" presName="bgRectTx" presStyleLbl="bgShp" presStyleIdx="4" presStyleCnt="5">
        <dgm:presLayoutVars>
          <dgm:bulletEnabled val="1"/>
        </dgm:presLayoutVars>
      </dgm:prSet>
      <dgm:spPr/>
    </dgm:pt>
  </dgm:ptLst>
  <dgm:cxnLst>
    <dgm:cxn modelId="{4B87FD06-BCD0-DE47-BDC6-0C17142ECD02}" srcId="{0F5A2C9B-7962-2D4C-9BEC-0DF24CBBEB9F}" destId="{BFD32475-69D9-A349-8F5E-83B668C299E3}" srcOrd="1" destOrd="0" parTransId="{A8844C39-3BD7-1644-BA8F-BEB99FF154C3}" sibTransId="{368E8322-FFAE-AC41-A6E1-F84A2A466FD7}"/>
    <dgm:cxn modelId="{AC39D317-781F-CD4D-A64C-9763543533AD}" srcId="{1650D911-F946-6746-8231-46D141C2780B}" destId="{D226F4C6-3E85-124C-9D58-1B6CD6336C3A}" srcOrd="3" destOrd="0" parTransId="{1A1B61DD-45D1-E143-B988-94DF4CBF1A39}" sibTransId="{154BF102-0292-EA4F-B609-B3CCD7F5D729}"/>
    <dgm:cxn modelId="{3BBC241C-9A3A-0D4D-8D83-644049A26EE0}" type="presOf" srcId="{A0CCD426-7C16-8C4D-8BDE-8506D184E9C1}" destId="{0D9107AB-B785-2745-9D0B-811030F997C7}" srcOrd="0" destOrd="0" presId="urn:microsoft.com/office/officeart/2005/8/layout/hierarchy6"/>
    <dgm:cxn modelId="{4FC25821-27D8-4841-8858-807AA869AFC4}" srcId="{E650DF21-A2EF-0443-9E72-66717ED8EF4E}" destId="{535A655D-62DB-7E4F-BB77-BEB74AE05241}" srcOrd="1" destOrd="0" parTransId="{FBE859C5-6008-2D41-BAC2-84B55BAB0B72}" sibTransId="{9B18B6C0-C294-0748-B8F3-1281C9A77DEC}"/>
    <dgm:cxn modelId="{C0D29229-7304-594B-B961-E01FBBA09E66}" type="presOf" srcId="{507A16C2-AD39-B241-8A90-EF5FA63DD3C8}" destId="{1D17B615-7FD3-194F-B40A-5FDE75E38E33}" srcOrd="0" destOrd="0" presId="urn:microsoft.com/office/officeart/2005/8/layout/hierarchy6"/>
    <dgm:cxn modelId="{6FB47B2B-70E5-D348-AEB9-BE334EB85DE2}" type="presOf" srcId="{FBE859C5-6008-2D41-BAC2-84B55BAB0B72}" destId="{530EFBEF-4EC5-674D-968A-81489AF41069}" srcOrd="0" destOrd="0" presId="urn:microsoft.com/office/officeart/2005/8/layout/hierarchy6"/>
    <dgm:cxn modelId="{A9FFA12C-9D57-6846-9DDE-113EF035D4F6}" type="presOf" srcId="{535A655D-62DB-7E4F-BB77-BEB74AE05241}" destId="{4BDB7AC1-DA44-704B-97FD-66A55A9016BE}" srcOrd="0" destOrd="0" presId="urn:microsoft.com/office/officeart/2005/8/layout/hierarchy6"/>
    <dgm:cxn modelId="{83665130-C8E5-8E42-899D-BFD430B73884}" type="presOf" srcId="{E650DF21-A2EF-0443-9E72-66717ED8EF4E}" destId="{0DB076CD-DEF1-F348-B0C5-018B9555AE76}" srcOrd="0" destOrd="0" presId="urn:microsoft.com/office/officeart/2005/8/layout/hierarchy6"/>
    <dgm:cxn modelId="{E3EB3D32-AF27-F641-8B64-7F122766CB68}" srcId="{0F5A2C9B-7962-2D4C-9BEC-0DF24CBBEB9F}" destId="{52C2AA0A-C7DD-8941-827A-5FFB27DCCB45}" srcOrd="0" destOrd="0" parTransId="{F598F4A3-F1A9-1647-B452-381A99396C3B}" sibTransId="{A75A6D1B-4211-574A-81FE-302334178097}"/>
    <dgm:cxn modelId="{F12D0D3E-2DCE-F048-9B67-3A599FD829D2}" srcId="{1650D911-F946-6746-8231-46D141C2780B}" destId="{E650DF21-A2EF-0443-9E72-66717ED8EF4E}" srcOrd="0" destOrd="0" parTransId="{BF04B394-2EB3-1D42-BA22-6CE65FA19F8A}" sibTransId="{63466838-211A-E142-8CEF-69A9AAE0822D}"/>
    <dgm:cxn modelId="{397A793F-59C3-9147-B78B-986A4F8935B6}" type="presOf" srcId="{D90CEC4A-56A9-7A46-B50F-5FED83D7F3B2}" destId="{7DA66426-E382-014D-90C5-D84BFB4EF8A1}" srcOrd="0" destOrd="0" presId="urn:microsoft.com/office/officeart/2005/8/layout/hierarchy6"/>
    <dgm:cxn modelId="{37B17B4E-38F6-3A49-9E5F-8AFCEBE81F39}" srcId="{535A655D-62DB-7E4F-BB77-BEB74AE05241}" destId="{1BBBA7A7-295A-6F44-A57C-AF956685E535}" srcOrd="1" destOrd="0" parTransId="{D90CEC4A-56A9-7A46-B50F-5FED83D7F3B2}" sibTransId="{385F2E1D-E074-9846-BF6B-ACD6C6E8F617}"/>
    <dgm:cxn modelId="{8DE11879-38B9-F44C-897E-50D55883205C}" srcId="{1650D911-F946-6746-8231-46D141C2780B}" destId="{4FB0B866-7EBC-5941-B93F-12AFE5F369E6}" srcOrd="1" destOrd="0" parTransId="{2FF8CC2B-7B3C-DD45-AA05-5AD88817CB02}" sibTransId="{4019ECA3-02E2-8A4F-A890-96DA86FC3DE1}"/>
    <dgm:cxn modelId="{0E864579-CD4A-DD4F-B394-30AD048B16C1}" type="presOf" srcId="{2FD267A2-1F39-F747-94C2-59890CEB5A16}" destId="{4B6E86AD-BAD2-384C-85C4-9C97510E9FD3}" srcOrd="0" destOrd="0" presId="urn:microsoft.com/office/officeart/2005/8/layout/hierarchy6"/>
    <dgm:cxn modelId="{AFB1577E-99C0-8846-AF24-21F97F7D1765}" type="presOf" srcId="{4FB0B866-7EBC-5941-B93F-12AFE5F369E6}" destId="{4FCB7A1D-480F-F343-9B67-18B36B088A82}" srcOrd="0" destOrd="0" presId="urn:microsoft.com/office/officeart/2005/8/layout/hierarchy6"/>
    <dgm:cxn modelId="{F8565984-1465-9E4E-A79D-BC647DDE4AE3}" type="presOf" srcId="{52C2AA0A-C7DD-8941-827A-5FFB27DCCB45}" destId="{34532E13-84EE-CA47-9681-9ECB4E829566}" srcOrd="0" destOrd="0" presId="urn:microsoft.com/office/officeart/2005/8/layout/hierarchy6"/>
    <dgm:cxn modelId="{C16A298D-5FC3-134A-9B17-5E155E360EE0}" type="presOf" srcId="{D226F4C6-3E85-124C-9D58-1B6CD6336C3A}" destId="{A1F76FAA-7519-B74E-98F8-9A57EA4E794C}" srcOrd="0" destOrd="0" presId="urn:microsoft.com/office/officeart/2005/8/layout/hierarchy6"/>
    <dgm:cxn modelId="{4FC6408E-4F7D-2B47-8E86-012A60C618DD}" type="presOf" srcId="{D226F4C6-3E85-124C-9D58-1B6CD6336C3A}" destId="{70BBC8EA-6B27-464E-BAA0-E96D6C8B203D}" srcOrd="1" destOrd="0" presId="urn:microsoft.com/office/officeart/2005/8/layout/hierarchy6"/>
    <dgm:cxn modelId="{BB10778E-73EE-DB44-86F3-AFEFDE426CC0}" srcId="{535A655D-62DB-7E4F-BB77-BEB74AE05241}" destId="{D9296CF6-A66F-4848-A1AD-16C72B9E2E1E}" srcOrd="0" destOrd="0" parTransId="{507A16C2-AD39-B241-8A90-EF5FA63DD3C8}" sibTransId="{87FA4E42-2F1A-E84D-B412-C42D9D1966C8}"/>
    <dgm:cxn modelId="{BB686E9B-EF27-B24A-A7C2-5F8A3B12CFB9}" type="presOf" srcId="{A8844C39-3BD7-1644-BA8F-BEB99FF154C3}" destId="{403F9B7F-6AC3-B243-9310-83A0CDA03E06}" srcOrd="0" destOrd="0" presId="urn:microsoft.com/office/officeart/2005/8/layout/hierarchy6"/>
    <dgm:cxn modelId="{6B13B3AE-F3CC-4644-8775-AA465260AA2E}" srcId="{1650D911-F946-6746-8231-46D141C2780B}" destId="{2FD267A2-1F39-F747-94C2-59890CEB5A16}" srcOrd="2" destOrd="0" parTransId="{2DE2A538-9CF2-3545-BE06-69EDF72C4213}" sibTransId="{8E6D5A6F-A8EC-9D43-ADD3-D31ADA05F12D}"/>
    <dgm:cxn modelId="{3D3C7DAF-364B-6248-A74B-907277E3D728}" type="presOf" srcId="{0F5A2C9B-7962-2D4C-9BEC-0DF24CBBEB9F}" destId="{FDE68523-B4B6-BE46-B343-8F03F9517249}" srcOrd="0" destOrd="0" presId="urn:microsoft.com/office/officeart/2005/8/layout/hierarchy6"/>
    <dgm:cxn modelId="{339B5DB2-0728-864B-B8BC-721D8B07D847}" type="presOf" srcId="{93B0EF9C-AB40-0540-8D61-20256DE0BA76}" destId="{D49443F4-CF88-134A-B7CB-B956C506CFAD}" srcOrd="1" destOrd="0" presId="urn:microsoft.com/office/officeart/2005/8/layout/hierarchy6"/>
    <dgm:cxn modelId="{BD63C2B4-55D9-364C-909D-AE454F6A10A4}" type="presOf" srcId="{93B0EF9C-AB40-0540-8D61-20256DE0BA76}" destId="{801FDC44-4887-8641-B314-DF630A47BF65}" srcOrd="0" destOrd="0" presId="urn:microsoft.com/office/officeart/2005/8/layout/hierarchy6"/>
    <dgm:cxn modelId="{DB3145B7-F9C1-3D42-B05F-5BE3D6E14A64}" type="presOf" srcId="{BFD32475-69D9-A349-8F5E-83B668C299E3}" destId="{FC9DE0B3-44B2-EE4C-B37C-B43B273696D9}" srcOrd="0" destOrd="0" presId="urn:microsoft.com/office/officeart/2005/8/layout/hierarchy6"/>
    <dgm:cxn modelId="{908CF9B8-16B0-4240-8CF7-FA29A7643366}" srcId="{E650DF21-A2EF-0443-9E72-66717ED8EF4E}" destId="{0F5A2C9B-7962-2D4C-9BEC-0DF24CBBEB9F}" srcOrd="0" destOrd="0" parTransId="{6A105F67-FEAA-E04A-A7E6-FFCDDF6AD42C}" sibTransId="{C5456F6D-CEA0-144C-8CBE-E99793E3B97A}"/>
    <dgm:cxn modelId="{489B2ABE-DED1-D948-AAAE-E51CEB4AA76E}" type="presOf" srcId="{6A105F67-FEAA-E04A-A7E6-FFCDDF6AD42C}" destId="{C05015B9-6BF8-A647-88AA-E9C2B38643E9}" srcOrd="0" destOrd="0" presId="urn:microsoft.com/office/officeart/2005/8/layout/hierarchy6"/>
    <dgm:cxn modelId="{554A8FC1-64F3-A44A-9FB3-ED4153374B43}" type="presOf" srcId="{2FD267A2-1F39-F747-94C2-59890CEB5A16}" destId="{149446E5-2D27-BB40-A8CF-DB30BB92F576}" srcOrd="1" destOrd="0" presId="urn:microsoft.com/office/officeart/2005/8/layout/hierarchy6"/>
    <dgm:cxn modelId="{687912CC-EF25-C34C-8500-3E4347D50BE6}" type="presOf" srcId="{D9296CF6-A66F-4848-A1AD-16C72B9E2E1E}" destId="{337AE70C-120D-E14C-B8FC-31984F7F2B66}" srcOrd="0" destOrd="0" presId="urn:microsoft.com/office/officeart/2005/8/layout/hierarchy6"/>
    <dgm:cxn modelId="{9EAC31D1-BB2B-154C-AAB2-0CCC47BF2FC0}" type="presOf" srcId="{4FB0B866-7EBC-5941-B93F-12AFE5F369E6}" destId="{BF120F16-E2DA-B741-B418-F0B74A56562D}" srcOrd="1" destOrd="0" presId="urn:microsoft.com/office/officeart/2005/8/layout/hierarchy6"/>
    <dgm:cxn modelId="{0628D2DE-A3BD-254B-BECE-CC5215226D9E}" type="presOf" srcId="{F598F4A3-F1A9-1647-B452-381A99396C3B}" destId="{BBFB7A5B-AD91-A947-9EBF-D119F2FE8E57}" srcOrd="0" destOrd="0" presId="urn:microsoft.com/office/officeart/2005/8/layout/hierarchy6"/>
    <dgm:cxn modelId="{67351DDF-C6AA-C543-9D2C-2BD986B45D09}" srcId="{1650D911-F946-6746-8231-46D141C2780B}" destId="{93B0EF9C-AB40-0540-8D61-20256DE0BA76}" srcOrd="4" destOrd="0" parTransId="{1BAC916B-27C5-9C48-875B-83BAACD586CA}" sibTransId="{BEBC78AE-424B-2141-A3B0-BBF1F57B24BE}"/>
    <dgm:cxn modelId="{7FCE9FE4-F432-5A44-B41A-4D534997950B}" type="presOf" srcId="{1650D911-F946-6746-8231-46D141C2780B}" destId="{7E2CA599-F1D9-B446-B391-BA9494757B5A}" srcOrd="0" destOrd="0" presId="urn:microsoft.com/office/officeart/2005/8/layout/hierarchy6"/>
    <dgm:cxn modelId="{FC6DDBEF-0280-9743-B4F1-36F2D5DBC807}" type="presOf" srcId="{1BBBA7A7-295A-6F44-A57C-AF956685E535}" destId="{108B1577-B6AB-FC49-A43D-24243A8C3A3E}" srcOrd="0" destOrd="0" presId="urn:microsoft.com/office/officeart/2005/8/layout/hierarchy6"/>
    <dgm:cxn modelId="{5E5328F0-D88E-F442-A980-CBF97A111790}" type="presOf" srcId="{A0CCD426-7C16-8C4D-8BDE-8506D184E9C1}" destId="{41BE69EC-49B8-044D-A8EB-78637C8316A7}" srcOrd="1" destOrd="0" presId="urn:microsoft.com/office/officeart/2005/8/layout/hierarchy6"/>
    <dgm:cxn modelId="{EA1B2EF7-FCFB-4841-A825-70B2BD89CFDC}" srcId="{1650D911-F946-6746-8231-46D141C2780B}" destId="{A0CCD426-7C16-8C4D-8BDE-8506D184E9C1}" srcOrd="5" destOrd="0" parTransId="{B75CD514-C30A-2E4B-B08B-C132853DCB3D}" sibTransId="{851A8F3A-CCA2-3C4E-9BB0-AE36653ADC20}"/>
    <dgm:cxn modelId="{2C808AE4-81EC-CA4F-A21D-87570AEB54D6}" type="presParOf" srcId="{7E2CA599-F1D9-B446-B391-BA9494757B5A}" destId="{0F088ECE-0804-DA42-965D-941A6A717231}" srcOrd="0" destOrd="0" presId="urn:microsoft.com/office/officeart/2005/8/layout/hierarchy6"/>
    <dgm:cxn modelId="{A2682561-675C-5F46-A529-1E70F50AC4BB}" type="presParOf" srcId="{0F088ECE-0804-DA42-965D-941A6A717231}" destId="{FE25E220-1EF6-C546-AA1F-718BA09E54AB}" srcOrd="0" destOrd="0" presId="urn:microsoft.com/office/officeart/2005/8/layout/hierarchy6"/>
    <dgm:cxn modelId="{3D3156BD-3611-E144-A153-41B690406E3A}" type="presParOf" srcId="{0F088ECE-0804-DA42-965D-941A6A717231}" destId="{3DE66A66-DE49-6143-9728-9F2E31A58442}" srcOrd="1" destOrd="0" presId="urn:microsoft.com/office/officeart/2005/8/layout/hierarchy6"/>
    <dgm:cxn modelId="{C7FC3781-B12E-5545-B111-5DE5919E7A1E}" type="presParOf" srcId="{3DE66A66-DE49-6143-9728-9F2E31A58442}" destId="{1797DCEB-E914-C24C-8ED7-F013300BD4F8}" srcOrd="0" destOrd="0" presId="urn:microsoft.com/office/officeart/2005/8/layout/hierarchy6"/>
    <dgm:cxn modelId="{E2B9F232-4913-2F45-ABA7-18CC8FF03520}" type="presParOf" srcId="{1797DCEB-E914-C24C-8ED7-F013300BD4F8}" destId="{0DB076CD-DEF1-F348-B0C5-018B9555AE76}" srcOrd="0" destOrd="0" presId="urn:microsoft.com/office/officeart/2005/8/layout/hierarchy6"/>
    <dgm:cxn modelId="{3B0D48D1-BE7A-7644-9D97-0EF00A3DF685}" type="presParOf" srcId="{1797DCEB-E914-C24C-8ED7-F013300BD4F8}" destId="{2901297F-E445-6747-99C3-1F6BB45875B6}" srcOrd="1" destOrd="0" presId="urn:microsoft.com/office/officeart/2005/8/layout/hierarchy6"/>
    <dgm:cxn modelId="{8E5AAE7F-DA3C-DC40-9099-7165FA59B270}" type="presParOf" srcId="{2901297F-E445-6747-99C3-1F6BB45875B6}" destId="{C05015B9-6BF8-A647-88AA-E9C2B38643E9}" srcOrd="0" destOrd="0" presId="urn:microsoft.com/office/officeart/2005/8/layout/hierarchy6"/>
    <dgm:cxn modelId="{FA9E0BDD-D047-8A48-8F63-D4C0C46C5B1F}" type="presParOf" srcId="{2901297F-E445-6747-99C3-1F6BB45875B6}" destId="{DCB712D0-D5EC-AC43-A611-B597DE95F59B}" srcOrd="1" destOrd="0" presId="urn:microsoft.com/office/officeart/2005/8/layout/hierarchy6"/>
    <dgm:cxn modelId="{A7111930-9A06-1949-BC91-BC2D583BC0B9}" type="presParOf" srcId="{DCB712D0-D5EC-AC43-A611-B597DE95F59B}" destId="{FDE68523-B4B6-BE46-B343-8F03F9517249}" srcOrd="0" destOrd="0" presId="urn:microsoft.com/office/officeart/2005/8/layout/hierarchy6"/>
    <dgm:cxn modelId="{40E7C7E9-130A-1344-9D19-545DB91345B2}" type="presParOf" srcId="{DCB712D0-D5EC-AC43-A611-B597DE95F59B}" destId="{6093EA1E-36A4-1D4E-B472-79E44171E173}" srcOrd="1" destOrd="0" presId="urn:microsoft.com/office/officeart/2005/8/layout/hierarchy6"/>
    <dgm:cxn modelId="{239E0CCC-61AC-E644-A0F2-EBC936C0859D}" type="presParOf" srcId="{6093EA1E-36A4-1D4E-B472-79E44171E173}" destId="{BBFB7A5B-AD91-A947-9EBF-D119F2FE8E57}" srcOrd="0" destOrd="0" presId="urn:microsoft.com/office/officeart/2005/8/layout/hierarchy6"/>
    <dgm:cxn modelId="{B9BA31F5-6EEC-D841-BC79-0B9E2D1BF994}" type="presParOf" srcId="{6093EA1E-36A4-1D4E-B472-79E44171E173}" destId="{AEE15103-4041-7940-B373-50B5A0406EEF}" srcOrd="1" destOrd="0" presId="urn:microsoft.com/office/officeart/2005/8/layout/hierarchy6"/>
    <dgm:cxn modelId="{7C20437A-3B9A-D34E-9D7E-5C511FB4A574}" type="presParOf" srcId="{AEE15103-4041-7940-B373-50B5A0406EEF}" destId="{34532E13-84EE-CA47-9681-9ECB4E829566}" srcOrd="0" destOrd="0" presId="urn:microsoft.com/office/officeart/2005/8/layout/hierarchy6"/>
    <dgm:cxn modelId="{12AC6C8C-CC72-B44D-BC6A-C4905579EB26}" type="presParOf" srcId="{AEE15103-4041-7940-B373-50B5A0406EEF}" destId="{B1D4BFEC-FD17-494F-B9F7-B681FE1B3011}" srcOrd="1" destOrd="0" presId="urn:microsoft.com/office/officeart/2005/8/layout/hierarchy6"/>
    <dgm:cxn modelId="{A2AE980F-F446-A943-8E50-97802DE1C274}" type="presParOf" srcId="{6093EA1E-36A4-1D4E-B472-79E44171E173}" destId="{403F9B7F-6AC3-B243-9310-83A0CDA03E06}" srcOrd="2" destOrd="0" presId="urn:microsoft.com/office/officeart/2005/8/layout/hierarchy6"/>
    <dgm:cxn modelId="{CD2FFCAE-4848-D648-A256-DD7F0376BF47}" type="presParOf" srcId="{6093EA1E-36A4-1D4E-B472-79E44171E173}" destId="{BDF489FC-3C34-5C40-AAF2-9301EB7D3F17}" srcOrd="3" destOrd="0" presId="urn:microsoft.com/office/officeart/2005/8/layout/hierarchy6"/>
    <dgm:cxn modelId="{9F56AD5A-A8E6-A348-8CCF-2DE2F0825BAB}" type="presParOf" srcId="{BDF489FC-3C34-5C40-AAF2-9301EB7D3F17}" destId="{FC9DE0B3-44B2-EE4C-B37C-B43B273696D9}" srcOrd="0" destOrd="0" presId="urn:microsoft.com/office/officeart/2005/8/layout/hierarchy6"/>
    <dgm:cxn modelId="{FFEA502F-AC51-5448-AEF7-A0359DB4E619}" type="presParOf" srcId="{BDF489FC-3C34-5C40-AAF2-9301EB7D3F17}" destId="{1D1DC242-B58E-554B-8BA3-B64E90D649E7}" srcOrd="1" destOrd="0" presId="urn:microsoft.com/office/officeart/2005/8/layout/hierarchy6"/>
    <dgm:cxn modelId="{1CBEA738-DA17-D149-8D4B-8132CFF67F42}" type="presParOf" srcId="{2901297F-E445-6747-99C3-1F6BB45875B6}" destId="{530EFBEF-4EC5-674D-968A-81489AF41069}" srcOrd="2" destOrd="0" presId="urn:microsoft.com/office/officeart/2005/8/layout/hierarchy6"/>
    <dgm:cxn modelId="{2136ED3E-C49D-4343-9765-79F913DAA071}" type="presParOf" srcId="{2901297F-E445-6747-99C3-1F6BB45875B6}" destId="{3DB0B0A0-5AC4-484D-B86D-2076049899B5}" srcOrd="3" destOrd="0" presId="urn:microsoft.com/office/officeart/2005/8/layout/hierarchy6"/>
    <dgm:cxn modelId="{AB7C2FF4-FAC9-E544-9AB4-19290AEB9808}" type="presParOf" srcId="{3DB0B0A0-5AC4-484D-B86D-2076049899B5}" destId="{4BDB7AC1-DA44-704B-97FD-66A55A9016BE}" srcOrd="0" destOrd="0" presId="urn:microsoft.com/office/officeart/2005/8/layout/hierarchy6"/>
    <dgm:cxn modelId="{2A2C32F7-7BA9-6541-8740-CC0BD07E032A}" type="presParOf" srcId="{3DB0B0A0-5AC4-484D-B86D-2076049899B5}" destId="{9DAD847C-C61D-F14C-99D4-A7A039919C5E}" srcOrd="1" destOrd="0" presId="urn:microsoft.com/office/officeart/2005/8/layout/hierarchy6"/>
    <dgm:cxn modelId="{85C4F07A-5970-F243-8C49-0866B1E2B43E}" type="presParOf" srcId="{9DAD847C-C61D-F14C-99D4-A7A039919C5E}" destId="{1D17B615-7FD3-194F-B40A-5FDE75E38E33}" srcOrd="0" destOrd="0" presId="urn:microsoft.com/office/officeart/2005/8/layout/hierarchy6"/>
    <dgm:cxn modelId="{A1A18028-94B3-F94B-B841-55D17D397647}" type="presParOf" srcId="{9DAD847C-C61D-F14C-99D4-A7A039919C5E}" destId="{1A326EB2-A026-084A-A1CA-7564797A8C30}" srcOrd="1" destOrd="0" presId="urn:microsoft.com/office/officeart/2005/8/layout/hierarchy6"/>
    <dgm:cxn modelId="{33FAAC3C-51D8-8D4A-9F45-221EC001F102}" type="presParOf" srcId="{1A326EB2-A026-084A-A1CA-7564797A8C30}" destId="{337AE70C-120D-E14C-B8FC-31984F7F2B66}" srcOrd="0" destOrd="0" presId="urn:microsoft.com/office/officeart/2005/8/layout/hierarchy6"/>
    <dgm:cxn modelId="{9FA41882-4263-9449-9B2A-7E5B4CE83298}" type="presParOf" srcId="{1A326EB2-A026-084A-A1CA-7564797A8C30}" destId="{2B304BD3-FA45-DB4C-BE0C-33E50122B0D4}" srcOrd="1" destOrd="0" presId="urn:microsoft.com/office/officeart/2005/8/layout/hierarchy6"/>
    <dgm:cxn modelId="{E405CF41-DEA5-B848-8ABB-B382806AC092}" type="presParOf" srcId="{9DAD847C-C61D-F14C-99D4-A7A039919C5E}" destId="{7DA66426-E382-014D-90C5-D84BFB4EF8A1}" srcOrd="2" destOrd="0" presId="urn:microsoft.com/office/officeart/2005/8/layout/hierarchy6"/>
    <dgm:cxn modelId="{29A4C9E8-9A62-B949-9175-F5280C0ED6EF}" type="presParOf" srcId="{9DAD847C-C61D-F14C-99D4-A7A039919C5E}" destId="{1A73EB5D-ED19-B749-ADBC-897B088BD028}" srcOrd="3" destOrd="0" presId="urn:microsoft.com/office/officeart/2005/8/layout/hierarchy6"/>
    <dgm:cxn modelId="{614B0443-4610-744F-BD6B-152E79737703}" type="presParOf" srcId="{1A73EB5D-ED19-B749-ADBC-897B088BD028}" destId="{108B1577-B6AB-FC49-A43D-24243A8C3A3E}" srcOrd="0" destOrd="0" presId="urn:microsoft.com/office/officeart/2005/8/layout/hierarchy6"/>
    <dgm:cxn modelId="{4F3ACD11-B082-4644-BA14-5DA6A5C557B6}" type="presParOf" srcId="{1A73EB5D-ED19-B749-ADBC-897B088BD028}" destId="{25F1346C-6F93-C049-A627-F2DCBB40B75F}" srcOrd="1" destOrd="0" presId="urn:microsoft.com/office/officeart/2005/8/layout/hierarchy6"/>
    <dgm:cxn modelId="{7A44FE25-D043-F947-92CA-DAA8829C0D83}" type="presParOf" srcId="{7E2CA599-F1D9-B446-B391-BA9494757B5A}" destId="{04B69E86-1D59-6340-ABE4-0AB8089EB250}" srcOrd="1" destOrd="0" presId="urn:microsoft.com/office/officeart/2005/8/layout/hierarchy6"/>
    <dgm:cxn modelId="{6654A7FD-F6C9-084E-A1EB-A3400AB86CA3}" type="presParOf" srcId="{04B69E86-1D59-6340-ABE4-0AB8089EB250}" destId="{6518C63A-73E8-984E-9383-2DD7708E0BD2}" srcOrd="0" destOrd="0" presId="urn:microsoft.com/office/officeart/2005/8/layout/hierarchy6"/>
    <dgm:cxn modelId="{E70391F4-7903-B64C-A9D4-669190C0453B}" type="presParOf" srcId="{6518C63A-73E8-984E-9383-2DD7708E0BD2}" destId="{4FCB7A1D-480F-F343-9B67-18B36B088A82}" srcOrd="0" destOrd="0" presId="urn:microsoft.com/office/officeart/2005/8/layout/hierarchy6"/>
    <dgm:cxn modelId="{450440F8-89FB-554A-B1A7-63FE2E36C20C}" type="presParOf" srcId="{6518C63A-73E8-984E-9383-2DD7708E0BD2}" destId="{BF120F16-E2DA-B741-B418-F0B74A56562D}" srcOrd="1" destOrd="0" presId="urn:microsoft.com/office/officeart/2005/8/layout/hierarchy6"/>
    <dgm:cxn modelId="{0F927CDE-081F-9242-B3E6-20701BB68012}" type="presParOf" srcId="{04B69E86-1D59-6340-ABE4-0AB8089EB250}" destId="{27DFC4BE-244C-D445-B048-94A95157B58D}" srcOrd="1" destOrd="0" presId="urn:microsoft.com/office/officeart/2005/8/layout/hierarchy6"/>
    <dgm:cxn modelId="{FBEB0365-36AE-774B-9427-5C9ACF352BC0}" type="presParOf" srcId="{27DFC4BE-244C-D445-B048-94A95157B58D}" destId="{25944BE2-D55B-2641-8CD9-32838E59FF64}" srcOrd="0" destOrd="0" presId="urn:microsoft.com/office/officeart/2005/8/layout/hierarchy6"/>
    <dgm:cxn modelId="{A1A303EB-200E-D249-82A2-DF67B8D72AFB}" type="presParOf" srcId="{04B69E86-1D59-6340-ABE4-0AB8089EB250}" destId="{AE0F4830-E95E-2140-9F9B-BBE2CD7655CE}" srcOrd="2" destOrd="0" presId="urn:microsoft.com/office/officeart/2005/8/layout/hierarchy6"/>
    <dgm:cxn modelId="{F65DB832-A284-934A-9C7A-C0C3D2AEA725}" type="presParOf" srcId="{AE0F4830-E95E-2140-9F9B-BBE2CD7655CE}" destId="{4B6E86AD-BAD2-384C-85C4-9C97510E9FD3}" srcOrd="0" destOrd="0" presId="urn:microsoft.com/office/officeart/2005/8/layout/hierarchy6"/>
    <dgm:cxn modelId="{2F3A78A1-8E3B-A148-8DC1-F276D0785C74}" type="presParOf" srcId="{AE0F4830-E95E-2140-9F9B-BBE2CD7655CE}" destId="{149446E5-2D27-BB40-A8CF-DB30BB92F576}" srcOrd="1" destOrd="0" presId="urn:microsoft.com/office/officeart/2005/8/layout/hierarchy6"/>
    <dgm:cxn modelId="{559121E4-8BCC-F84A-AF14-F78D7D27655D}" type="presParOf" srcId="{04B69E86-1D59-6340-ABE4-0AB8089EB250}" destId="{22AC69C7-4A5B-9B4B-896A-7A8F22B4D737}" srcOrd="3" destOrd="0" presId="urn:microsoft.com/office/officeart/2005/8/layout/hierarchy6"/>
    <dgm:cxn modelId="{481A092B-0CF8-A943-BD50-A1E21E571C76}" type="presParOf" srcId="{22AC69C7-4A5B-9B4B-896A-7A8F22B4D737}" destId="{36778F94-13D4-4F44-9F76-B1325075C61F}" srcOrd="0" destOrd="0" presId="urn:microsoft.com/office/officeart/2005/8/layout/hierarchy6"/>
    <dgm:cxn modelId="{04802A14-E4E4-7041-9847-9E4E59D67788}" type="presParOf" srcId="{04B69E86-1D59-6340-ABE4-0AB8089EB250}" destId="{1A605B5F-F460-054F-AFD1-9A75E03CA24F}" srcOrd="4" destOrd="0" presId="urn:microsoft.com/office/officeart/2005/8/layout/hierarchy6"/>
    <dgm:cxn modelId="{A0815D1B-F1A2-B648-A813-1D62703749A8}" type="presParOf" srcId="{1A605B5F-F460-054F-AFD1-9A75E03CA24F}" destId="{A1F76FAA-7519-B74E-98F8-9A57EA4E794C}" srcOrd="0" destOrd="0" presId="urn:microsoft.com/office/officeart/2005/8/layout/hierarchy6"/>
    <dgm:cxn modelId="{BD7E2ACE-C80F-0348-8FE7-AED1D9AEE647}" type="presParOf" srcId="{1A605B5F-F460-054F-AFD1-9A75E03CA24F}" destId="{70BBC8EA-6B27-464E-BAA0-E96D6C8B203D}" srcOrd="1" destOrd="0" presId="urn:microsoft.com/office/officeart/2005/8/layout/hierarchy6"/>
    <dgm:cxn modelId="{89191F9F-0439-8E4B-9C69-4AB3EEA3EB52}" type="presParOf" srcId="{04B69E86-1D59-6340-ABE4-0AB8089EB250}" destId="{A9094915-848E-6744-B667-FEB2502A2725}" srcOrd="5" destOrd="0" presId="urn:microsoft.com/office/officeart/2005/8/layout/hierarchy6"/>
    <dgm:cxn modelId="{0B4665EB-BFE2-584E-9447-02127185AF37}" type="presParOf" srcId="{A9094915-848E-6744-B667-FEB2502A2725}" destId="{800F0648-5F44-7E49-B2E8-358AEEF19F6A}" srcOrd="0" destOrd="0" presId="urn:microsoft.com/office/officeart/2005/8/layout/hierarchy6"/>
    <dgm:cxn modelId="{813047B0-EE76-2C4B-82AF-040E3EF3E195}" type="presParOf" srcId="{04B69E86-1D59-6340-ABE4-0AB8089EB250}" destId="{EB90A21A-5AB2-6E46-B899-FDC4BC2D5F46}" srcOrd="6" destOrd="0" presId="urn:microsoft.com/office/officeart/2005/8/layout/hierarchy6"/>
    <dgm:cxn modelId="{F8B9D6B1-4923-E541-8381-641A57B46E06}" type="presParOf" srcId="{EB90A21A-5AB2-6E46-B899-FDC4BC2D5F46}" destId="{801FDC44-4887-8641-B314-DF630A47BF65}" srcOrd="0" destOrd="0" presId="urn:microsoft.com/office/officeart/2005/8/layout/hierarchy6"/>
    <dgm:cxn modelId="{ECC7CA3A-316D-C947-BA43-8AA4A375F3BC}" type="presParOf" srcId="{EB90A21A-5AB2-6E46-B899-FDC4BC2D5F46}" destId="{D49443F4-CF88-134A-B7CB-B956C506CFAD}" srcOrd="1" destOrd="0" presId="urn:microsoft.com/office/officeart/2005/8/layout/hierarchy6"/>
    <dgm:cxn modelId="{C212627C-C7E4-4D43-9AD0-DBDE05F6A869}" type="presParOf" srcId="{04B69E86-1D59-6340-ABE4-0AB8089EB250}" destId="{33026DD2-AB29-0B46-BA41-68426C814215}" srcOrd="7" destOrd="0" presId="urn:microsoft.com/office/officeart/2005/8/layout/hierarchy6"/>
    <dgm:cxn modelId="{AEA9D287-EDA5-A042-B1A4-F8421C1BE710}" type="presParOf" srcId="{33026DD2-AB29-0B46-BA41-68426C814215}" destId="{372D3073-586B-394C-B7ED-697A60E12C9D}" srcOrd="0" destOrd="0" presId="urn:microsoft.com/office/officeart/2005/8/layout/hierarchy6"/>
    <dgm:cxn modelId="{75BCCBFA-8F1B-0A42-A3B8-6E5739A1D878}" type="presParOf" srcId="{04B69E86-1D59-6340-ABE4-0AB8089EB250}" destId="{98867255-B201-4B48-86F8-E2126E47E90F}" srcOrd="8" destOrd="0" presId="urn:microsoft.com/office/officeart/2005/8/layout/hierarchy6"/>
    <dgm:cxn modelId="{F0DE1D1F-A0B2-414B-8045-06563C5843E6}" type="presParOf" srcId="{98867255-B201-4B48-86F8-E2126E47E90F}" destId="{0D9107AB-B785-2745-9D0B-811030F997C7}" srcOrd="0" destOrd="0" presId="urn:microsoft.com/office/officeart/2005/8/layout/hierarchy6"/>
    <dgm:cxn modelId="{68AA93A4-5FA0-A546-9348-EB8556E78EA1}" type="presParOf" srcId="{98867255-B201-4B48-86F8-E2126E47E90F}" destId="{41BE69EC-49B8-044D-A8EB-78637C8316A7}" srcOrd="1" destOrd="0" presId="urn:microsoft.com/office/officeart/2005/8/layout/hierarchy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F76FAA-7519-B74E-98F8-9A57EA4E794C}">
      <dsp:nvSpPr>
        <dsp:cNvPr id="0" name=""/>
        <dsp:cNvSpPr/>
      </dsp:nvSpPr>
      <dsp:spPr>
        <a:xfrm>
          <a:off x="0" y="2594337"/>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Learning </a:t>
          </a:r>
        </a:p>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Mode</a:t>
          </a:r>
        </a:p>
      </dsp:txBody>
      <dsp:txXfrm>
        <a:off x="0" y="2594337"/>
        <a:ext cx="2322766" cy="858939"/>
      </dsp:txXfrm>
    </dsp:sp>
    <dsp:sp modelId="{4B6E86AD-BAD2-384C-85C4-9C97510E9FD3}">
      <dsp:nvSpPr>
        <dsp:cNvPr id="0" name=""/>
        <dsp:cNvSpPr/>
      </dsp:nvSpPr>
      <dsp:spPr>
        <a:xfrm>
          <a:off x="0" y="1592241"/>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Stream Type</a:t>
          </a:r>
        </a:p>
      </dsp:txBody>
      <dsp:txXfrm>
        <a:off x="0" y="1592241"/>
        <a:ext cx="2322766" cy="858939"/>
      </dsp:txXfrm>
    </dsp:sp>
    <dsp:sp modelId="{4FCB7A1D-480F-F343-9B67-18B36B088A82}">
      <dsp:nvSpPr>
        <dsp:cNvPr id="0" name=""/>
        <dsp:cNvSpPr/>
      </dsp:nvSpPr>
      <dsp:spPr>
        <a:xfrm>
          <a:off x="0" y="590144"/>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latin typeface="Arial" panose="020B0604020202020204" pitchFamily="34" charset="0"/>
              <a:cs typeface="Arial" panose="020B0604020202020204" pitchFamily="34" charset="0"/>
            </a:rPr>
            <a:t> </a:t>
          </a:r>
        </a:p>
      </dsp:txBody>
      <dsp:txXfrm>
        <a:off x="0" y="590144"/>
        <a:ext cx="2322766" cy="858939"/>
      </dsp:txXfrm>
    </dsp:sp>
    <dsp:sp modelId="{0DB076CD-DEF1-F348-B0C5-018B9555AE76}">
      <dsp:nvSpPr>
        <dsp:cNvPr id="0" name=""/>
        <dsp:cNvSpPr/>
      </dsp:nvSpPr>
      <dsp:spPr>
        <a:xfrm>
          <a:off x="3311439" y="661723"/>
          <a:ext cx="2209429" cy="71578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Data Stream Learning</a:t>
          </a:r>
        </a:p>
      </dsp:txBody>
      <dsp:txXfrm>
        <a:off x="3332404" y="682688"/>
        <a:ext cx="2167499" cy="673853"/>
      </dsp:txXfrm>
    </dsp:sp>
    <dsp:sp modelId="{C05015B9-6BF8-A647-88AA-E9C2B38643E9}">
      <dsp:nvSpPr>
        <dsp:cNvPr id="0" name=""/>
        <dsp:cNvSpPr/>
      </dsp:nvSpPr>
      <dsp:spPr>
        <a:xfrm>
          <a:off x="3020376" y="1377506"/>
          <a:ext cx="1395777" cy="286313"/>
        </a:xfrm>
        <a:custGeom>
          <a:avLst/>
          <a:gdLst/>
          <a:ahLst/>
          <a:cxnLst/>
          <a:rect l="0" t="0" r="0" b="0"/>
          <a:pathLst>
            <a:path>
              <a:moveTo>
                <a:pt x="1395777" y="0"/>
              </a:moveTo>
              <a:lnTo>
                <a:pt x="1395777" y="143156"/>
              </a:lnTo>
              <a:lnTo>
                <a:pt x="0" y="143156"/>
              </a:lnTo>
              <a:lnTo>
                <a:pt x="0"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E68523-B4B6-BE46-B343-8F03F9517249}">
      <dsp:nvSpPr>
        <dsp:cNvPr id="0" name=""/>
        <dsp:cNvSpPr/>
      </dsp:nvSpPr>
      <dsp:spPr>
        <a:xfrm>
          <a:off x="1963736" y="1663819"/>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Stationary</a:t>
          </a:r>
        </a:p>
      </dsp:txBody>
      <dsp:txXfrm>
        <a:off x="1984701" y="1684784"/>
        <a:ext cx="2071351" cy="673853"/>
      </dsp:txXfrm>
    </dsp:sp>
    <dsp:sp modelId="{BBFB7A5B-AD91-A947-9EBF-D119F2FE8E57}">
      <dsp:nvSpPr>
        <dsp:cNvPr id="0" name=""/>
        <dsp:cNvSpPr/>
      </dsp:nvSpPr>
      <dsp:spPr>
        <a:xfrm>
          <a:off x="2322488" y="2379602"/>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532E13-84EE-CA47-9681-9ECB4E829566}">
      <dsp:nvSpPr>
        <dsp:cNvPr id="0" name=""/>
        <dsp:cNvSpPr/>
      </dsp:nvSpPr>
      <dsp:spPr>
        <a:xfrm>
          <a:off x="1785651"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1806616" y="2686880"/>
        <a:ext cx="1031744" cy="673853"/>
      </dsp:txXfrm>
    </dsp:sp>
    <dsp:sp modelId="{403F9B7F-6AC3-B243-9310-83A0CDA03E06}">
      <dsp:nvSpPr>
        <dsp:cNvPr id="0" name=""/>
        <dsp:cNvSpPr/>
      </dsp:nvSpPr>
      <dsp:spPr>
        <a:xfrm>
          <a:off x="3020376" y="2379602"/>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9DE0B3-44B2-EE4C-B37C-B43B273696D9}">
      <dsp:nvSpPr>
        <dsp:cNvPr id="0" name=""/>
        <dsp:cNvSpPr/>
      </dsp:nvSpPr>
      <dsp:spPr>
        <a:xfrm>
          <a:off x="3181428"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3202393" y="2686880"/>
        <a:ext cx="1031744" cy="673853"/>
      </dsp:txXfrm>
    </dsp:sp>
    <dsp:sp modelId="{530EFBEF-4EC5-674D-968A-81489AF41069}">
      <dsp:nvSpPr>
        <dsp:cNvPr id="0" name=""/>
        <dsp:cNvSpPr/>
      </dsp:nvSpPr>
      <dsp:spPr>
        <a:xfrm>
          <a:off x="4416153" y="1377506"/>
          <a:ext cx="1395777" cy="286313"/>
        </a:xfrm>
        <a:custGeom>
          <a:avLst/>
          <a:gdLst/>
          <a:ahLst/>
          <a:cxnLst/>
          <a:rect l="0" t="0" r="0" b="0"/>
          <a:pathLst>
            <a:path>
              <a:moveTo>
                <a:pt x="0" y="0"/>
              </a:moveTo>
              <a:lnTo>
                <a:pt x="0" y="143156"/>
              </a:lnTo>
              <a:lnTo>
                <a:pt x="1395777" y="143156"/>
              </a:lnTo>
              <a:lnTo>
                <a:pt x="1395777"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BDB7AC1-DA44-704B-97FD-66A55A9016BE}">
      <dsp:nvSpPr>
        <dsp:cNvPr id="0" name=""/>
        <dsp:cNvSpPr/>
      </dsp:nvSpPr>
      <dsp:spPr>
        <a:xfrm>
          <a:off x="4755290" y="1663819"/>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tx1"/>
              </a:solidFill>
              <a:latin typeface="Arial" panose="020B0604020202020204" pitchFamily="34" charset="0"/>
              <a:cs typeface="Arial" panose="020B0604020202020204" pitchFamily="34" charset="0"/>
            </a:rPr>
            <a:t>Non-Stationary</a:t>
          </a:r>
          <a:endParaRPr lang="en-US" sz="1800" kern="1200" dirty="0">
            <a:solidFill>
              <a:schemeClr val="tx1"/>
            </a:solidFill>
            <a:latin typeface="Arial" panose="020B0604020202020204" pitchFamily="34" charset="0"/>
            <a:cs typeface="Arial" panose="020B0604020202020204" pitchFamily="34" charset="0"/>
          </a:endParaRPr>
        </a:p>
      </dsp:txBody>
      <dsp:txXfrm>
        <a:off x="4776255" y="1684784"/>
        <a:ext cx="2071351" cy="673853"/>
      </dsp:txXfrm>
    </dsp:sp>
    <dsp:sp modelId="{1D17B615-7FD3-194F-B40A-5FDE75E38E33}">
      <dsp:nvSpPr>
        <dsp:cNvPr id="0" name=""/>
        <dsp:cNvSpPr/>
      </dsp:nvSpPr>
      <dsp:spPr>
        <a:xfrm>
          <a:off x="5114042" y="2379602"/>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AE70C-120D-E14C-B8FC-31984F7F2B66}">
      <dsp:nvSpPr>
        <dsp:cNvPr id="0" name=""/>
        <dsp:cNvSpPr/>
      </dsp:nvSpPr>
      <dsp:spPr>
        <a:xfrm>
          <a:off x="4577205"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4598170" y="2686880"/>
        <a:ext cx="1031744" cy="673853"/>
      </dsp:txXfrm>
    </dsp:sp>
    <dsp:sp modelId="{7DA66426-E382-014D-90C5-D84BFB4EF8A1}">
      <dsp:nvSpPr>
        <dsp:cNvPr id="0" name=""/>
        <dsp:cNvSpPr/>
      </dsp:nvSpPr>
      <dsp:spPr>
        <a:xfrm>
          <a:off x="5811930" y="2379602"/>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8B1577-B6AB-FC49-A43D-24243A8C3A3E}">
      <dsp:nvSpPr>
        <dsp:cNvPr id="0" name=""/>
        <dsp:cNvSpPr/>
      </dsp:nvSpPr>
      <dsp:spPr>
        <a:xfrm>
          <a:off x="5972982"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5993947" y="2686880"/>
        <a:ext cx="1031744" cy="67385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1F76FAA-7519-B74E-98F8-9A57EA4E794C}">
      <dsp:nvSpPr>
        <dsp:cNvPr id="0" name=""/>
        <dsp:cNvSpPr/>
      </dsp:nvSpPr>
      <dsp:spPr>
        <a:xfrm>
          <a:off x="0" y="2594337"/>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Learning </a:t>
          </a:r>
        </a:p>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Mode</a:t>
          </a:r>
        </a:p>
      </dsp:txBody>
      <dsp:txXfrm>
        <a:off x="0" y="2594337"/>
        <a:ext cx="2322766" cy="858939"/>
      </dsp:txXfrm>
    </dsp:sp>
    <dsp:sp modelId="{4B6E86AD-BAD2-384C-85C4-9C97510E9FD3}">
      <dsp:nvSpPr>
        <dsp:cNvPr id="0" name=""/>
        <dsp:cNvSpPr/>
      </dsp:nvSpPr>
      <dsp:spPr>
        <a:xfrm>
          <a:off x="0" y="1592241"/>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Stream Type</a:t>
          </a:r>
        </a:p>
      </dsp:txBody>
      <dsp:txXfrm>
        <a:off x="0" y="1592241"/>
        <a:ext cx="2322766" cy="858939"/>
      </dsp:txXfrm>
    </dsp:sp>
    <dsp:sp modelId="{4FCB7A1D-480F-F343-9B67-18B36B088A82}">
      <dsp:nvSpPr>
        <dsp:cNvPr id="0" name=""/>
        <dsp:cNvSpPr/>
      </dsp:nvSpPr>
      <dsp:spPr>
        <a:xfrm>
          <a:off x="0" y="590144"/>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latin typeface="Arial" panose="020B0604020202020204" pitchFamily="34" charset="0"/>
              <a:cs typeface="Arial" panose="020B0604020202020204" pitchFamily="34" charset="0"/>
            </a:rPr>
            <a:t> </a:t>
          </a:r>
        </a:p>
      </dsp:txBody>
      <dsp:txXfrm>
        <a:off x="0" y="590144"/>
        <a:ext cx="2322766" cy="858939"/>
      </dsp:txXfrm>
    </dsp:sp>
    <dsp:sp modelId="{0DB076CD-DEF1-F348-B0C5-018B9555AE76}">
      <dsp:nvSpPr>
        <dsp:cNvPr id="0" name=""/>
        <dsp:cNvSpPr/>
      </dsp:nvSpPr>
      <dsp:spPr>
        <a:xfrm>
          <a:off x="3311439" y="661723"/>
          <a:ext cx="2209429" cy="71578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Data Stream Learning</a:t>
          </a:r>
        </a:p>
      </dsp:txBody>
      <dsp:txXfrm>
        <a:off x="3332404" y="682688"/>
        <a:ext cx="2167499" cy="673853"/>
      </dsp:txXfrm>
    </dsp:sp>
    <dsp:sp modelId="{C05015B9-6BF8-A647-88AA-E9C2B38643E9}">
      <dsp:nvSpPr>
        <dsp:cNvPr id="0" name=""/>
        <dsp:cNvSpPr/>
      </dsp:nvSpPr>
      <dsp:spPr>
        <a:xfrm>
          <a:off x="3020376" y="1377506"/>
          <a:ext cx="1395777" cy="286313"/>
        </a:xfrm>
        <a:custGeom>
          <a:avLst/>
          <a:gdLst/>
          <a:ahLst/>
          <a:cxnLst/>
          <a:rect l="0" t="0" r="0" b="0"/>
          <a:pathLst>
            <a:path>
              <a:moveTo>
                <a:pt x="1395777" y="0"/>
              </a:moveTo>
              <a:lnTo>
                <a:pt x="1395777" y="143156"/>
              </a:lnTo>
              <a:lnTo>
                <a:pt x="0" y="143156"/>
              </a:lnTo>
              <a:lnTo>
                <a:pt x="0"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E68523-B4B6-BE46-B343-8F03F9517249}">
      <dsp:nvSpPr>
        <dsp:cNvPr id="0" name=""/>
        <dsp:cNvSpPr/>
      </dsp:nvSpPr>
      <dsp:spPr>
        <a:xfrm>
          <a:off x="1963736" y="1663819"/>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Stationary</a:t>
          </a:r>
        </a:p>
      </dsp:txBody>
      <dsp:txXfrm>
        <a:off x="1984701" y="1684784"/>
        <a:ext cx="2071351" cy="673853"/>
      </dsp:txXfrm>
    </dsp:sp>
    <dsp:sp modelId="{BBFB7A5B-AD91-A947-9EBF-D119F2FE8E57}">
      <dsp:nvSpPr>
        <dsp:cNvPr id="0" name=""/>
        <dsp:cNvSpPr/>
      </dsp:nvSpPr>
      <dsp:spPr>
        <a:xfrm>
          <a:off x="2322488" y="2379602"/>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532E13-84EE-CA47-9681-9ECB4E829566}">
      <dsp:nvSpPr>
        <dsp:cNvPr id="0" name=""/>
        <dsp:cNvSpPr/>
      </dsp:nvSpPr>
      <dsp:spPr>
        <a:xfrm>
          <a:off x="1785651"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1806616" y="2686880"/>
        <a:ext cx="1031744" cy="673853"/>
      </dsp:txXfrm>
    </dsp:sp>
    <dsp:sp modelId="{403F9B7F-6AC3-B243-9310-83A0CDA03E06}">
      <dsp:nvSpPr>
        <dsp:cNvPr id="0" name=""/>
        <dsp:cNvSpPr/>
      </dsp:nvSpPr>
      <dsp:spPr>
        <a:xfrm>
          <a:off x="3020376" y="2379602"/>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9DE0B3-44B2-EE4C-B37C-B43B273696D9}">
      <dsp:nvSpPr>
        <dsp:cNvPr id="0" name=""/>
        <dsp:cNvSpPr/>
      </dsp:nvSpPr>
      <dsp:spPr>
        <a:xfrm>
          <a:off x="3181428"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3202393" y="2686880"/>
        <a:ext cx="1031744" cy="673853"/>
      </dsp:txXfrm>
    </dsp:sp>
    <dsp:sp modelId="{530EFBEF-4EC5-674D-968A-81489AF41069}">
      <dsp:nvSpPr>
        <dsp:cNvPr id="0" name=""/>
        <dsp:cNvSpPr/>
      </dsp:nvSpPr>
      <dsp:spPr>
        <a:xfrm>
          <a:off x="4416153" y="1377506"/>
          <a:ext cx="1395777" cy="286313"/>
        </a:xfrm>
        <a:custGeom>
          <a:avLst/>
          <a:gdLst/>
          <a:ahLst/>
          <a:cxnLst/>
          <a:rect l="0" t="0" r="0" b="0"/>
          <a:pathLst>
            <a:path>
              <a:moveTo>
                <a:pt x="0" y="0"/>
              </a:moveTo>
              <a:lnTo>
                <a:pt x="0" y="143156"/>
              </a:lnTo>
              <a:lnTo>
                <a:pt x="1395777" y="143156"/>
              </a:lnTo>
              <a:lnTo>
                <a:pt x="1395777"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BDB7AC1-DA44-704B-97FD-66A55A9016BE}">
      <dsp:nvSpPr>
        <dsp:cNvPr id="0" name=""/>
        <dsp:cNvSpPr/>
      </dsp:nvSpPr>
      <dsp:spPr>
        <a:xfrm>
          <a:off x="4755290" y="1663819"/>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rgbClr val="FF0000"/>
              </a:solidFill>
              <a:latin typeface="Arial" panose="020B0604020202020204" pitchFamily="34" charset="0"/>
              <a:cs typeface="Arial" panose="020B0604020202020204" pitchFamily="34" charset="0"/>
            </a:rPr>
            <a:t>Non-Stationary</a:t>
          </a:r>
        </a:p>
      </dsp:txBody>
      <dsp:txXfrm>
        <a:off x="4776255" y="1684784"/>
        <a:ext cx="2071351" cy="673853"/>
      </dsp:txXfrm>
    </dsp:sp>
    <dsp:sp modelId="{1D17B615-7FD3-194F-B40A-5FDE75E38E33}">
      <dsp:nvSpPr>
        <dsp:cNvPr id="0" name=""/>
        <dsp:cNvSpPr/>
      </dsp:nvSpPr>
      <dsp:spPr>
        <a:xfrm>
          <a:off x="5114042" y="2379602"/>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AE70C-120D-E14C-B8FC-31984F7F2B66}">
      <dsp:nvSpPr>
        <dsp:cNvPr id="0" name=""/>
        <dsp:cNvSpPr/>
      </dsp:nvSpPr>
      <dsp:spPr>
        <a:xfrm>
          <a:off x="4577205"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4598170" y="2686880"/>
        <a:ext cx="1031744" cy="673853"/>
      </dsp:txXfrm>
    </dsp:sp>
    <dsp:sp modelId="{7DA66426-E382-014D-90C5-D84BFB4EF8A1}">
      <dsp:nvSpPr>
        <dsp:cNvPr id="0" name=""/>
        <dsp:cNvSpPr/>
      </dsp:nvSpPr>
      <dsp:spPr>
        <a:xfrm>
          <a:off x="5811930" y="2379602"/>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8B1577-B6AB-FC49-A43D-24243A8C3A3E}">
      <dsp:nvSpPr>
        <dsp:cNvPr id="0" name=""/>
        <dsp:cNvSpPr/>
      </dsp:nvSpPr>
      <dsp:spPr>
        <a:xfrm>
          <a:off x="5972982" y="2665915"/>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5993947" y="2686880"/>
        <a:ext cx="1031744" cy="67385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1FDC44-4887-8641-B314-DF630A47BF65}">
      <dsp:nvSpPr>
        <dsp:cNvPr id="0" name=""/>
        <dsp:cNvSpPr/>
      </dsp:nvSpPr>
      <dsp:spPr>
        <a:xfrm>
          <a:off x="0" y="3095385"/>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Approach</a:t>
          </a:r>
        </a:p>
      </dsp:txBody>
      <dsp:txXfrm>
        <a:off x="0" y="3095385"/>
        <a:ext cx="2322766" cy="858939"/>
      </dsp:txXfrm>
    </dsp:sp>
    <dsp:sp modelId="{A1F76FAA-7519-B74E-98F8-9A57EA4E794C}">
      <dsp:nvSpPr>
        <dsp:cNvPr id="0" name=""/>
        <dsp:cNvSpPr/>
      </dsp:nvSpPr>
      <dsp:spPr>
        <a:xfrm>
          <a:off x="0" y="2093289"/>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Learning </a:t>
          </a:r>
        </a:p>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Mode</a:t>
          </a:r>
        </a:p>
      </dsp:txBody>
      <dsp:txXfrm>
        <a:off x="0" y="2093289"/>
        <a:ext cx="2322766" cy="858939"/>
      </dsp:txXfrm>
    </dsp:sp>
    <dsp:sp modelId="{4B6E86AD-BAD2-384C-85C4-9C97510E9FD3}">
      <dsp:nvSpPr>
        <dsp:cNvPr id="0" name=""/>
        <dsp:cNvSpPr/>
      </dsp:nvSpPr>
      <dsp:spPr>
        <a:xfrm>
          <a:off x="0" y="1091192"/>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42240" tIns="142240" rIns="142240" bIns="142240" numCol="1" spcCol="1270" anchor="ctr" anchorCtr="0">
          <a:noAutofit/>
        </a:bodyPr>
        <a:lstStyle/>
        <a:p>
          <a:pPr marL="0" lvl="0" indent="0" algn="l" defTabSz="8890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Stream Type</a:t>
          </a:r>
        </a:p>
      </dsp:txBody>
      <dsp:txXfrm>
        <a:off x="0" y="1091192"/>
        <a:ext cx="2322766" cy="858939"/>
      </dsp:txXfrm>
    </dsp:sp>
    <dsp:sp modelId="{4FCB7A1D-480F-F343-9B67-18B36B088A82}">
      <dsp:nvSpPr>
        <dsp:cNvPr id="0" name=""/>
        <dsp:cNvSpPr/>
      </dsp:nvSpPr>
      <dsp:spPr>
        <a:xfrm>
          <a:off x="0" y="89096"/>
          <a:ext cx="7742555" cy="858939"/>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solidFill>
                <a:schemeClr val="tx1"/>
              </a:solidFill>
              <a:latin typeface="Arial" panose="020B0604020202020204" pitchFamily="34" charset="0"/>
              <a:cs typeface="Arial" panose="020B0604020202020204" pitchFamily="34" charset="0"/>
            </a:rPr>
            <a:t> </a:t>
          </a:r>
        </a:p>
      </dsp:txBody>
      <dsp:txXfrm>
        <a:off x="0" y="89096"/>
        <a:ext cx="2322766" cy="858939"/>
      </dsp:txXfrm>
    </dsp:sp>
    <dsp:sp modelId="{0DB076CD-DEF1-F348-B0C5-018B9555AE76}">
      <dsp:nvSpPr>
        <dsp:cNvPr id="0" name=""/>
        <dsp:cNvSpPr/>
      </dsp:nvSpPr>
      <dsp:spPr>
        <a:xfrm>
          <a:off x="3311439" y="160674"/>
          <a:ext cx="2209429" cy="715783"/>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Data Stream Learning</a:t>
          </a:r>
        </a:p>
      </dsp:txBody>
      <dsp:txXfrm>
        <a:off x="3332404" y="181639"/>
        <a:ext cx="2167499" cy="673853"/>
      </dsp:txXfrm>
    </dsp:sp>
    <dsp:sp modelId="{C05015B9-6BF8-A647-88AA-E9C2B38643E9}">
      <dsp:nvSpPr>
        <dsp:cNvPr id="0" name=""/>
        <dsp:cNvSpPr/>
      </dsp:nvSpPr>
      <dsp:spPr>
        <a:xfrm>
          <a:off x="3020376" y="876458"/>
          <a:ext cx="1395777" cy="286313"/>
        </a:xfrm>
        <a:custGeom>
          <a:avLst/>
          <a:gdLst/>
          <a:ahLst/>
          <a:cxnLst/>
          <a:rect l="0" t="0" r="0" b="0"/>
          <a:pathLst>
            <a:path>
              <a:moveTo>
                <a:pt x="1395777" y="0"/>
              </a:moveTo>
              <a:lnTo>
                <a:pt x="1395777" y="143156"/>
              </a:lnTo>
              <a:lnTo>
                <a:pt x="0" y="143156"/>
              </a:lnTo>
              <a:lnTo>
                <a:pt x="0"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E68523-B4B6-BE46-B343-8F03F9517249}">
      <dsp:nvSpPr>
        <dsp:cNvPr id="0" name=""/>
        <dsp:cNvSpPr/>
      </dsp:nvSpPr>
      <dsp:spPr>
        <a:xfrm>
          <a:off x="1963736" y="1162771"/>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Stationary</a:t>
          </a:r>
        </a:p>
      </dsp:txBody>
      <dsp:txXfrm>
        <a:off x="1984701" y="1183736"/>
        <a:ext cx="2071351" cy="673853"/>
      </dsp:txXfrm>
    </dsp:sp>
    <dsp:sp modelId="{BBFB7A5B-AD91-A947-9EBF-D119F2FE8E57}">
      <dsp:nvSpPr>
        <dsp:cNvPr id="0" name=""/>
        <dsp:cNvSpPr/>
      </dsp:nvSpPr>
      <dsp:spPr>
        <a:xfrm>
          <a:off x="2322488" y="1878554"/>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532E13-84EE-CA47-9681-9ECB4E829566}">
      <dsp:nvSpPr>
        <dsp:cNvPr id="0" name=""/>
        <dsp:cNvSpPr/>
      </dsp:nvSpPr>
      <dsp:spPr>
        <a:xfrm>
          <a:off x="1785651" y="2164867"/>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1806616" y="2185832"/>
        <a:ext cx="1031744" cy="673853"/>
      </dsp:txXfrm>
    </dsp:sp>
    <dsp:sp modelId="{403F9B7F-6AC3-B243-9310-83A0CDA03E06}">
      <dsp:nvSpPr>
        <dsp:cNvPr id="0" name=""/>
        <dsp:cNvSpPr/>
      </dsp:nvSpPr>
      <dsp:spPr>
        <a:xfrm>
          <a:off x="3020376" y="1878554"/>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9DE0B3-44B2-EE4C-B37C-B43B273696D9}">
      <dsp:nvSpPr>
        <dsp:cNvPr id="0" name=""/>
        <dsp:cNvSpPr/>
      </dsp:nvSpPr>
      <dsp:spPr>
        <a:xfrm>
          <a:off x="3181428" y="2164867"/>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3202393" y="2185832"/>
        <a:ext cx="1031744" cy="673853"/>
      </dsp:txXfrm>
    </dsp:sp>
    <dsp:sp modelId="{530EFBEF-4EC5-674D-968A-81489AF41069}">
      <dsp:nvSpPr>
        <dsp:cNvPr id="0" name=""/>
        <dsp:cNvSpPr/>
      </dsp:nvSpPr>
      <dsp:spPr>
        <a:xfrm>
          <a:off x="4416153" y="876458"/>
          <a:ext cx="1395777" cy="286313"/>
        </a:xfrm>
        <a:custGeom>
          <a:avLst/>
          <a:gdLst/>
          <a:ahLst/>
          <a:cxnLst/>
          <a:rect l="0" t="0" r="0" b="0"/>
          <a:pathLst>
            <a:path>
              <a:moveTo>
                <a:pt x="0" y="0"/>
              </a:moveTo>
              <a:lnTo>
                <a:pt x="0" y="143156"/>
              </a:lnTo>
              <a:lnTo>
                <a:pt x="1395777" y="143156"/>
              </a:lnTo>
              <a:lnTo>
                <a:pt x="1395777" y="286313"/>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BDB7AC1-DA44-704B-97FD-66A55A9016BE}">
      <dsp:nvSpPr>
        <dsp:cNvPr id="0" name=""/>
        <dsp:cNvSpPr/>
      </dsp:nvSpPr>
      <dsp:spPr>
        <a:xfrm>
          <a:off x="4755290" y="1162771"/>
          <a:ext cx="2113281" cy="715783"/>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solidFill>
                <a:schemeClr val="tx1"/>
              </a:solidFill>
              <a:latin typeface="Arial" panose="020B0604020202020204" pitchFamily="34" charset="0"/>
              <a:cs typeface="Arial" panose="020B0604020202020204" pitchFamily="34" charset="0"/>
            </a:rPr>
            <a:t>Non-Stationary</a:t>
          </a:r>
          <a:endParaRPr lang="en-US" sz="1800" kern="1200" dirty="0">
            <a:solidFill>
              <a:schemeClr val="tx1"/>
            </a:solidFill>
            <a:latin typeface="Arial" panose="020B0604020202020204" pitchFamily="34" charset="0"/>
            <a:cs typeface="Arial" panose="020B0604020202020204" pitchFamily="34" charset="0"/>
          </a:endParaRPr>
        </a:p>
      </dsp:txBody>
      <dsp:txXfrm>
        <a:off x="4776255" y="1183736"/>
        <a:ext cx="2071351" cy="673853"/>
      </dsp:txXfrm>
    </dsp:sp>
    <dsp:sp modelId="{1D17B615-7FD3-194F-B40A-5FDE75E38E33}">
      <dsp:nvSpPr>
        <dsp:cNvPr id="0" name=""/>
        <dsp:cNvSpPr/>
      </dsp:nvSpPr>
      <dsp:spPr>
        <a:xfrm>
          <a:off x="5114042" y="1878554"/>
          <a:ext cx="697888" cy="286313"/>
        </a:xfrm>
        <a:custGeom>
          <a:avLst/>
          <a:gdLst/>
          <a:ahLst/>
          <a:cxnLst/>
          <a:rect l="0" t="0" r="0" b="0"/>
          <a:pathLst>
            <a:path>
              <a:moveTo>
                <a:pt x="697888" y="0"/>
              </a:moveTo>
              <a:lnTo>
                <a:pt x="697888" y="143156"/>
              </a:lnTo>
              <a:lnTo>
                <a:pt x="0" y="143156"/>
              </a:lnTo>
              <a:lnTo>
                <a:pt x="0"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AE70C-120D-E14C-B8FC-31984F7F2B66}">
      <dsp:nvSpPr>
        <dsp:cNvPr id="0" name=""/>
        <dsp:cNvSpPr/>
      </dsp:nvSpPr>
      <dsp:spPr>
        <a:xfrm>
          <a:off x="4577205" y="2164867"/>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4598170" y="2185832"/>
        <a:ext cx="1031744" cy="673853"/>
      </dsp:txXfrm>
    </dsp:sp>
    <dsp:sp modelId="{7DA66426-E382-014D-90C5-D84BFB4EF8A1}">
      <dsp:nvSpPr>
        <dsp:cNvPr id="0" name=""/>
        <dsp:cNvSpPr/>
      </dsp:nvSpPr>
      <dsp:spPr>
        <a:xfrm>
          <a:off x="5811930" y="1878554"/>
          <a:ext cx="697888" cy="286313"/>
        </a:xfrm>
        <a:custGeom>
          <a:avLst/>
          <a:gdLst/>
          <a:ahLst/>
          <a:cxnLst/>
          <a:rect l="0" t="0" r="0" b="0"/>
          <a:pathLst>
            <a:path>
              <a:moveTo>
                <a:pt x="0" y="0"/>
              </a:moveTo>
              <a:lnTo>
                <a:pt x="0" y="143156"/>
              </a:lnTo>
              <a:lnTo>
                <a:pt x="697888" y="143156"/>
              </a:lnTo>
              <a:lnTo>
                <a:pt x="697888" y="2863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8B1577-B6AB-FC49-A43D-24243A8C3A3E}">
      <dsp:nvSpPr>
        <dsp:cNvPr id="0" name=""/>
        <dsp:cNvSpPr/>
      </dsp:nvSpPr>
      <dsp:spPr>
        <a:xfrm>
          <a:off x="5972982" y="2164867"/>
          <a:ext cx="1073674" cy="715783"/>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5993947" y="2185832"/>
        <a:ext cx="1031744" cy="67385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D9107AB-B785-2745-9D0B-811030F997C7}">
      <dsp:nvSpPr>
        <dsp:cNvPr id="0" name=""/>
        <dsp:cNvSpPr/>
      </dsp:nvSpPr>
      <dsp:spPr>
        <a:xfrm>
          <a:off x="-12" y="3293778"/>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l" defTabSz="711200">
            <a:lnSpc>
              <a:spcPct val="90000"/>
            </a:lnSpc>
            <a:spcBef>
              <a:spcPct val="0"/>
            </a:spcBef>
            <a:spcAft>
              <a:spcPct val="35000"/>
            </a:spcAft>
            <a:buNone/>
          </a:pPr>
          <a:endParaRPr lang="en-US" sz="1600" b="1" i="1" kern="1200" dirty="0">
            <a:solidFill>
              <a:schemeClr val="tx1"/>
            </a:solidFill>
            <a:latin typeface="Arial" panose="020B0604020202020204" pitchFamily="34" charset="0"/>
            <a:cs typeface="Arial" panose="020B0604020202020204" pitchFamily="34" charset="0"/>
          </a:endParaRPr>
        </a:p>
      </dsp:txBody>
      <dsp:txXfrm>
        <a:off x="-12" y="3293778"/>
        <a:ext cx="2411356" cy="693236"/>
      </dsp:txXfrm>
    </dsp:sp>
    <dsp:sp modelId="{801FDC44-4887-8641-B314-DF630A47BF65}">
      <dsp:nvSpPr>
        <dsp:cNvPr id="0" name=""/>
        <dsp:cNvSpPr/>
      </dsp:nvSpPr>
      <dsp:spPr>
        <a:xfrm>
          <a:off x="-12" y="2484435"/>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l" defTabSz="711200">
            <a:lnSpc>
              <a:spcPct val="90000"/>
            </a:lnSpc>
            <a:spcBef>
              <a:spcPct val="0"/>
            </a:spcBef>
            <a:spcAft>
              <a:spcPct val="35000"/>
            </a:spcAft>
            <a:buNone/>
          </a:pPr>
          <a:r>
            <a:rPr lang="en-US" sz="1600" b="1" i="1" kern="1200" dirty="0">
              <a:solidFill>
                <a:schemeClr val="tx1"/>
              </a:solidFill>
              <a:latin typeface="Arial" panose="020B0604020202020204" pitchFamily="34" charset="0"/>
              <a:cs typeface="Arial" panose="020B0604020202020204" pitchFamily="34" charset="0"/>
            </a:rPr>
            <a:t>Approach</a:t>
          </a:r>
        </a:p>
      </dsp:txBody>
      <dsp:txXfrm>
        <a:off x="-12" y="2484435"/>
        <a:ext cx="2411356" cy="693236"/>
      </dsp:txXfrm>
    </dsp:sp>
    <dsp:sp modelId="{A1F76FAA-7519-B74E-98F8-9A57EA4E794C}">
      <dsp:nvSpPr>
        <dsp:cNvPr id="0" name=""/>
        <dsp:cNvSpPr/>
      </dsp:nvSpPr>
      <dsp:spPr>
        <a:xfrm>
          <a:off x="-12" y="1675092"/>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l" defTabSz="711200">
            <a:lnSpc>
              <a:spcPct val="90000"/>
            </a:lnSpc>
            <a:spcBef>
              <a:spcPct val="0"/>
            </a:spcBef>
            <a:spcAft>
              <a:spcPct val="35000"/>
            </a:spcAft>
            <a:buNone/>
          </a:pPr>
          <a:r>
            <a:rPr lang="en-US" sz="1600" b="1" i="1" kern="1200" dirty="0">
              <a:solidFill>
                <a:schemeClr val="tx1"/>
              </a:solidFill>
              <a:latin typeface="Arial" panose="020B0604020202020204" pitchFamily="34" charset="0"/>
              <a:cs typeface="Arial" panose="020B0604020202020204" pitchFamily="34" charset="0"/>
            </a:rPr>
            <a:t>Learning </a:t>
          </a:r>
        </a:p>
        <a:p>
          <a:pPr marL="0" lvl="0" indent="0" algn="l" defTabSz="711200">
            <a:lnSpc>
              <a:spcPct val="90000"/>
            </a:lnSpc>
            <a:spcBef>
              <a:spcPct val="0"/>
            </a:spcBef>
            <a:spcAft>
              <a:spcPct val="35000"/>
            </a:spcAft>
            <a:buNone/>
          </a:pPr>
          <a:r>
            <a:rPr lang="en-US" sz="1600" b="1" i="1" kern="1200" dirty="0">
              <a:solidFill>
                <a:schemeClr val="tx1"/>
              </a:solidFill>
              <a:latin typeface="Arial" panose="020B0604020202020204" pitchFamily="34" charset="0"/>
              <a:cs typeface="Arial" panose="020B0604020202020204" pitchFamily="34" charset="0"/>
            </a:rPr>
            <a:t>Mode</a:t>
          </a:r>
        </a:p>
      </dsp:txBody>
      <dsp:txXfrm>
        <a:off x="-12" y="1675092"/>
        <a:ext cx="2411356" cy="693236"/>
      </dsp:txXfrm>
    </dsp:sp>
    <dsp:sp modelId="{4B6E86AD-BAD2-384C-85C4-9C97510E9FD3}">
      <dsp:nvSpPr>
        <dsp:cNvPr id="0" name=""/>
        <dsp:cNvSpPr/>
      </dsp:nvSpPr>
      <dsp:spPr>
        <a:xfrm>
          <a:off x="-12" y="865749"/>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13792" tIns="113792" rIns="113792" bIns="113792" numCol="1" spcCol="1270" anchor="ctr" anchorCtr="0">
          <a:noAutofit/>
        </a:bodyPr>
        <a:lstStyle/>
        <a:p>
          <a:pPr marL="0" lvl="0" indent="0" algn="l" defTabSz="711200">
            <a:lnSpc>
              <a:spcPct val="90000"/>
            </a:lnSpc>
            <a:spcBef>
              <a:spcPct val="0"/>
            </a:spcBef>
            <a:spcAft>
              <a:spcPct val="35000"/>
            </a:spcAft>
            <a:buNone/>
          </a:pPr>
          <a:r>
            <a:rPr lang="en-US" sz="1600" b="1" i="1" kern="1200" dirty="0">
              <a:solidFill>
                <a:schemeClr val="tx1"/>
              </a:solidFill>
              <a:latin typeface="Arial" panose="020B0604020202020204" pitchFamily="34" charset="0"/>
              <a:cs typeface="Arial" panose="020B0604020202020204" pitchFamily="34" charset="0"/>
            </a:rPr>
            <a:t>Stream Type</a:t>
          </a:r>
        </a:p>
      </dsp:txBody>
      <dsp:txXfrm>
        <a:off x="-12" y="865749"/>
        <a:ext cx="2411356" cy="693236"/>
      </dsp:txXfrm>
    </dsp:sp>
    <dsp:sp modelId="{4FCB7A1D-480F-F343-9B67-18B36B088A82}">
      <dsp:nvSpPr>
        <dsp:cNvPr id="0" name=""/>
        <dsp:cNvSpPr/>
      </dsp:nvSpPr>
      <dsp:spPr>
        <a:xfrm>
          <a:off x="-12" y="56407"/>
          <a:ext cx="8037853" cy="693236"/>
        </a:xfrm>
        <a:prstGeom prst="roundRect">
          <a:avLst>
            <a:gd name="adj" fmla="val 1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 </a:t>
          </a:r>
        </a:p>
      </dsp:txBody>
      <dsp:txXfrm>
        <a:off x="-12" y="56407"/>
        <a:ext cx="2411356" cy="693236"/>
      </dsp:txXfrm>
    </dsp:sp>
    <dsp:sp modelId="{0DB076CD-DEF1-F348-B0C5-018B9555AE76}">
      <dsp:nvSpPr>
        <dsp:cNvPr id="0" name=""/>
        <dsp:cNvSpPr/>
      </dsp:nvSpPr>
      <dsp:spPr>
        <a:xfrm>
          <a:off x="3565035" y="114460"/>
          <a:ext cx="1791944" cy="580531"/>
        </a:xfrm>
        <a:prstGeom prst="roundRect">
          <a:avLst>
            <a:gd name="adj" fmla="val 1000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Data Stream Learning</a:t>
          </a:r>
        </a:p>
      </dsp:txBody>
      <dsp:txXfrm>
        <a:off x="3582038" y="131463"/>
        <a:ext cx="1757938" cy="546525"/>
      </dsp:txXfrm>
    </dsp:sp>
    <dsp:sp modelId="{C05015B9-6BF8-A647-88AA-E9C2B38643E9}">
      <dsp:nvSpPr>
        <dsp:cNvPr id="0" name=""/>
        <dsp:cNvSpPr/>
      </dsp:nvSpPr>
      <dsp:spPr>
        <a:xfrm>
          <a:off x="3328970" y="694992"/>
          <a:ext cx="1132036" cy="232212"/>
        </a:xfrm>
        <a:custGeom>
          <a:avLst/>
          <a:gdLst/>
          <a:ahLst/>
          <a:cxnLst/>
          <a:rect l="0" t="0" r="0" b="0"/>
          <a:pathLst>
            <a:path>
              <a:moveTo>
                <a:pt x="1132036" y="0"/>
              </a:moveTo>
              <a:lnTo>
                <a:pt x="1132036" y="116106"/>
              </a:lnTo>
              <a:lnTo>
                <a:pt x="0" y="116106"/>
              </a:lnTo>
              <a:lnTo>
                <a:pt x="0" y="232212"/>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DE68523-B4B6-BE46-B343-8F03F9517249}">
      <dsp:nvSpPr>
        <dsp:cNvPr id="0" name=""/>
        <dsp:cNvSpPr/>
      </dsp:nvSpPr>
      <dsp:spPr>
        <a:xfrm>
          <a:off x="2471988" y="927204"/>
          <a:ext cx="1713964" cy="580531"/>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Stationary</a:t>
          </a:r>
        </a:p>
      </dsp:txBody>
      <dsp:txXfrm>
        <a:off x="2488991" y="944207"/>
        <a:ext cx="1679958" cy="546525"/>
      </dsp:txXfrm>
    </dsp:sp>
    <dsp:sp modelId="{BBFB7A5B-AD91-A947-9EBF-D119F2FE8E57}">
      <dsp:nvSpPr>
        <dsp:cNvPr id="0" name=""/>
        <dsp:cNvSpPr/>
      </dsp:nvSpPr>
      <dsp:spPr>
        <a:xfrm>
          <a:off x="2762952" y="1507736"/>
          <a:ext cx="566018" cy="232212"/>
        </a:xfrm>
        <a:custGeom>
          <a:avLst/>
          <a:gdLst/>
          <a:ahLst/>
          <a:cxnLst/>
          <a:rect l="0" t="0" r="0" b="0"/>
          <a:pathLst>
            <a:path>
              <a:moveTo>
                <a:pt x="566018" y="0"/>
              </a:moveTo>
              <a:lnTo>
                <a:pt x="566018" y="116106"/>
              </a:lnTo>
              <a:lnTo>
                <a:pt x="0" y="116106"/>
              </a:lnTo>
              <a:lnTo>
                <a:pt x="0" y="2322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4532E13-84EE-CA47-9681-9ECB4E829566}">
      <dsp:nvSpPr>
        <dsp:cNvPr id="0" name=""/>
        <dsp:cNvSpPr/>
      </dsp:nvSpPr>
      <dsp:spPr>
        <a:xfrm>
          <a:off x="2327553" y="1739949"/>
          <a:ext cx="870797" cy="580531"/>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2344556" y="1756952"/>
        <a:ext cx="836791" cy="546525"/>
      </dsp:txXfrm>
    </dsp:sp>
    <dsp:sp modelId="{403F9B7F-6AC3-B243-9310-83A0CDA03E06}">
      <dsp:nvSpPr>
        <dsp:cNvPr id="0" name=""/>
        <dsp:cNvSpPr/>
      </dsp:nvSpPr>
      <dsp:spPr>
        <a:xfrm>
          <a:off x="3328970" y="1507736"/>
          <a:ext cx="566018" cy="232212"/>
        </a:xfrm>
        <a:custGeom>
          <a:avLst/>
          <a:gdLst/>
          <a:ahLst/>
          <a:cxnLst/>
          <a:rect l="0" t="0" r="0" b="0"/>
          <a:pathLst>
            <a:path>
              <a:moveTo>
                <a:pt x="0" y="0"/>
              </a:moveTo>
              <a:lnTo>
                <a:pt x="0" y="116106"/>
              </a:lnTo>
              <a:lnTo>
                <a:pt x="566018" y="116106"/>
              </a:lnTo>
              <a:lnTo>
                <a:pt x="566018" y="2322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9DE0B3-44B2-EE4C-B37C-B43B273696D9}">
      <dsp:nvSpPr>
        <dsp:cNvPr id="0" name=""/>
        <dsp:cNvSpPr/>
      </dsp:nvSpPr>
      <dsp:spPr>
        <a:xfrm>
          <a:off x="3459590" y="1739949"/>
          <a:ext cx="870797" cy="580531"/>
        </a:xfrm>
        <a:prstGeom prst="roundRect">
          <a:avLst>
            <a:gd name="adj" fmla="val 10000"/>
          </a:avLst>
        </a:prstGeom>
        <a:solidFill>
          <a:schemeClr val="bg2">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3476593" y="1756952"/>
        <a:ext cx="836791" cy="546525"/>
      </dsp:txXfrm>
    </dsp:sp>
    <dsp:sp modelId="{530EFBEF-4EC5-674D-968A-81489AF41069}">
      <dsp:nvSpPr>
        <dsp:cNvPr id="0" name=""/>
        <dsp:cNvSpPr/>
      </dsp:nvSpPr>
      <dsp:spPr>
        <a:xfrm>
          <a:off x="4461007" y="694992"/>
          <a:ext cx="1132036" cy="232212"/>
        </a:xfrm>
        <a:custGeom>
          <a:avLst/>
          <a:gdLst/>
          <a:ahLst/>
          <a:cxnLst/>
          <a:rect l="0" t="0" r="0" b="0"/>
          <a:pathLst>
            <a:path>
              <a:moveTo>
                <a:pt x="0" y="0"/>
              </a:moveTo>
              <a:lnTo>
                <a:pt x="0" y="116106"/>
              </a:lnTo>
              <a:lnTo>
                <a:pt x="1132036" y="116106"/>
              </a:lnTo>
              <a:lnTo>
                <a:pt x="1132036" y="232212"/>
              </a:lnTo>
            </a:path>
          </a:pathLst>
        </a:custGeom>
        <a:noFill/>
        <a:ln w="1270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BDB7AC1-DA44-704B-97FD-66A55A9016BE}">
      <dsp:nvSpPr>
        <dsp:cNvPr id="0" name=""/>
        <dsp:cNvSpPr/>
      </dsp:nvSpPr>
      <dsp:spPr>
        <a:xfrm>
          <a:off x="4736062" y="927204"/>
          <a:ext cx="1713964" cy="580531"/>
        </a:xfrm>
        <a:prstGeom prst="roundRect">
          <a:avLst>
            <a:gd name="adj" fmla="val 1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Non-Stationary</a:t>
          </a:r>
        </a:p>
      </dsp:txBody>
      <dsp:txXfrm>
        <a:off x="4753065" y="944207"/>
        <a:ext cx="1679958" cy="546525"/>
      </dsp:txXfrm>
    </dsp:sp>
    <dsp:sp modelId="{1D17B615-7FD3-194F-B40A-5FDE75E38E33}">
      <dsp:nvSpPr>
        <dsp:cNvPr id="0" name=""/>
        <dsp:cNvSpPr/>
      </dsp:nvSpPr>
      <dsp:spPr>
        <a:xfrm>
          <a:off x="5027026" y="1507736"/>
          <a:ext cx="566018" cy="232212"/>
        </a:xfrm>
        <a:custGeom>
          <a:avLst/>
          <a:gdLst/>
          <a:ahLst/>
          <a:cxnLst/>
          <a:rect l="0" t="0" r="0" b="0"/>
          <a:pathLst>
            <a:path>
              <a:moveTo>
                <a:pt x="566018" y="0"/>
              </a:moveTo>
              <a:lnTo>
                <a:pt x="566018" y="116106"/>
              </a:lnTo>
              <a:lnTo>
                <a:pt x="0" y="116106"/>
              </a:lnTo>
              <a:lnTo>
                <a:pt x="0" y="2322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7AE70C-120D-E14C-B8FC-31984F7F2B66}">
      <dsp:nvSpPr>
        <dsp:cNvPr id="0" name=""/>
        <dsp:cNvSpPr/>
      </dsp:nvSpPr>
      <dsp:spPr>
        <a:xfrm>
          <a:off x="4591627" y="1739949"/>
          <a:ext cx="870797" cy="580531"/>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Batch</a:t>
          </a:r>
        </a:p>
      </dsp:txBody>
      <dsp:txXfrm>
        <a:off x="4608630" y="1756952"/>
        <a:ext cx="836791" cy="546525"/>
      </dsp:txXfrm>
    </dsp:sp>
    <dsp:sp modelId="{7DA66426-E382-014D-90C5-D84BFB4EF8A1}">
      <dsp:nvSpPr>
        <dsp:cNvPr id="0" name=""/>
        <dsp:cNvSpPr/>
      </dsp:nvSpPr>
      <dsp:spPr>
        <a:xfrm>
          <a:off x="5593044" y="1507736"/>
          <a:ext cx="566018" cy="232212"/>
        </a:xfrm>
        <a:custGeom>
          <a:avLst/>
          <a:gdLst/>
          <a:ahLst/>
          <a:cxnLst/>
          <a:rect l="0" t="0" r="0" b="0"/>
          <a:pathLst>
            <a:path>
              <a:moveTo>
                <a:pt x="0" y="0"/>
              </a:moveTo>
              <a:lnTo>
                <a:pt x="0" y="116106"/>
              </a:lnTo>
              <a:lnTo>
                <a:pt x="566018" y="116106"/>
              </a:lnTo>
              <a:lnTo>
                <a:pt x="566018" y="232212"/>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08B1577-B6AB-FC49-A43D-24243A8C3A3E}">
      <dsp:nvSpPr>
        <dsp:cNvPr id="0" name=""/>
        <dsp:cNvSpPr/>
      </dsp:nvSpPr>
      <dsp:spPr>
        <a:xfrm>
          <a:off x="5723664" y="1739949"/>
          <a:ext cx="870797" cy="580531"/>
        </a:xfrm>
        <a:prstGeom prst="roundRect">
          <a:avLst>
            <a:gd name="adj" fmla="val 1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solidFill>
                <a:schemeClr val="tx1"/>
              </a:solidFill>
              <a:latin typeface="Arial" panose="020B0604020202020204" pitchFamily="34" charset="0"/>
              <a:cs typeface="Arial" panose="020B0604020202020204" pitchFamily="34" charset="0"/>
            </a:rPr>
            <a:t>Online</a:t>
          </a:r>
        </a:p>
      </dsp:txBody>
      <dsp:txXfrm>
        <a:off x="5740667" y="1756952"/>
        <a:ext cx="836791" cy="54652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hierarchy6">
  <dgm:title val=""/>
  <dgm:desc val=""/>
  <dgm:catLst>
    <dgm:cat type="hierarchy" pri="3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 modelId="4">
          <dgm:prSet phldr="1"/>
        </dgm:pt>
        <dgm:pt modelId="5">
          <dgm:prSet phldr="1"/>
        </dgm:pt>
        <dgm:pt modelId="6">
          <dgm:prSet phldr="1"/>
        </dgm:pt>
      </dgm:ptLst>
      <dgm:cxnLst>
        <dgm:cxn modelId="7" srcId="0" destId="1" srcOrd="0" destOrd="0"/>
        <dgm:cxn modelId="8" srcId="1" destId="2" srcOrd="0" destOrd="0"/>
        <dgm:cxn modelId="9" srcId="1" destId="3" srcOrd="1" destOrd="0"/>
        <dgm:cxn modelId="23" srcId="2" destId="21" srcOrd="0" destOrd="0"/>
        <dgm:cxn modelId="24" srcId="2" destId="22" srcOrd="1" destOrd="0"/>
        <dgm:cxn modelId="33" srcId="3" destId="31" srcOrd="0" destOrd="0"/>
        <dgm:cxn modelId="10" srcId="0" destId="4" srcOrd="1" destOrd="0"/>
        <dgm:cxn modelId="11" srcId="0" destId="5" srcOrd="2" destOrd="0"/>
        <dgm:cxn modelId="12" srcId="0" destId="6" srcOrd="3" destOrd="0"/>
      </dgm:cxnLst>
      <dgm:bg/>
      <dgm:whole/>
    </dgm:dataModel>
  </dgm:sampData>
  <dgm:styleData>
    <dgm:dataModel>
      <dgm:ptLst>
        <dgm:pt modelId="0" type="doc"/>
        <dgm:pt modelId="1"/>
        <dgm:pt modelId="11"/>
        <dgm:pt modelId="12"/>
        <dgm:pt modelId="2"/>
        <dgm:pt modelId="3"/>
      </dgm:ptLst>
      <dgm:cxnLst>
        <dgm:cxn modelId="4" srcId="0" destId="1" srcOrd="0" destOrd="0"/>
        <dgm:cxn modelId="13" srcId="1" destId="11" srcOrd="0" destOrd="0"/>
        <dgm:cxn modelId="14" srcId="1" destId="12" srcOrd="1" destOrd="0"/>
        <dgm:cxn modelId="5" srcId="0" destId="2" srcOrd="1" destOrd="0"/>
        <dgm:cxn modelId="6" srcId="0" destId="3" srcOrd="2" destOrd="0"/>
      </dgm:cxnLst>
      <dgm:bg/>
      <dgm:whole/>
    </dgm:dataModel>
  </dgm:styleData>
  <dgm:clrData>
    <dgm:dataModel>
      <dgm:ptLst>
        <dgm:pt modelId="0" type="doc"/>
        <dgm:pt modelId="1"/>
        <dgm:pt modelId="2"/>
        <dgm:pt modelId="21"/>
        <dgm:pt modelId="211"/>
        <dgm:pt modelId="3"/>
        <dgm:pt modelId="31"/>
        <dgm:pt modelId="311"/>
        <dgm:pt modelId="4"/>
        <dgm:pt modelId="5"/>
        <dgm:pt modelId="6"/>
        <dgm:pt modelId="7"/>
      </dgm:ptLst>
      <dgm:cxnLst>
        <dgm:cxn modelId="8" srcId="0" destId="1" srcOrd="0" destOrd="0"/>
        <dgm:cxn modelId="9" srcId="1" destId="2" srcOrd="0" destOrd="0"/>
        <dgm:cxn modelId="10" srcId="1" destId="3" srcOrd="1" destOrd="0"/>
        <dgm:cxn modelId="23" srcId="2" destId="21" srcOrd="0" destOrd="0"/>
        <dgm:cxn modelId="24" srcId="21" destId="211" srcOrd="0" destOrd="0"/>
        <dgm:cxn modelId="33" srcId="3" destId="31" srcOrd="0" destOrd="0"/>
        <dgm:cxn modelId="34" srcId="31" destId="311" srcOrd="0" destOrd="0"/>
        <dgm:cxn modelId="11" srcId="0" destId="4" srcOrd="1" destOrd="0"/>
        <dgm:cxn modelId="12" srcId="0" destId="5" srcOrd="2" destOrd="0"/>
        <dgm:cxn modelId="13" srcId="0" destId="6" srcOrd="3" destOrd="0"/>
        <dgm:cxn modelId="14" srcId="0" destId="7" srcOrd="4" destOrd="0"/>
      </dgm:cxnLst>
      <dgm:bg/>
      <dgm:whole/>
    </dgm:dataModel>
  </dgm:clrData>
  <dgm:layoutNode name="mainComposite">
    <dgm:varLst>
      <dgm:chPref val="1"/>
      <dgm:dir/>
      <dgm:animOne val="branch"/>
      <dgm:animLvl val="lvl"/>
      <dgm:resizeHandles val="exact"/>
    </dgm:varLst>
    <dgm:alg type="composite">
      <dgm:param type="vertAlign" val="mid"/>
      <dgm:param type="horzAlign" val="ctr"/>
    </dgm:alg>
    <dgm:shape xmlns:r="http://schemas.openxmlformats.org/officeDocument/2006/relationships" r:blip="">
      <dgm:adjLst/>
    </dgm:shape>
    <dgm:presOf/>
    <dgm:choose name="Name0">
      <dgm:if name="Name1" axis="ch" ptType="node" func="cnt" op="gte" val="2">
        <dgm:choose name="Name2">
          <dgm:if name="Name3" func="var" arg="dir" op="equ" val="norm">
            <dgm:constrLst>
              <dgm:constr type="l" for="ch" forName="hierFlow" refType="w" fact="0.3"/>
              <dgm:constr type="t" for="ch" forName="hierFlow"/>
              <dgm:constr type="r" for="ch" forName="hierFlow" refType="w" fact="0.98"/>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if>
          <dgm:else name="Name4">
            <dgm:constrLst>
              <dgm:constr type="l" for="ch" forName="hierFlow" refType="w" fact="0.02"/>
              <dgm:constr type="t" for="ch" forName="hierFlow"/>
              <dgm:constr type="r" for="ch" forName="hierFlow" refType="w" fact="0.7"/>
              <dgm:constr type="b" for="ch" forName="hierFlow" refType="h" fact="0.98"/>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if>
      <dgm:else name="Name5">
        <dgm:constrLst>
          <dgm:constr type="l" for="ch" forName="hierFlow"/>
          <dgm:constr type="t" for="ch" forName="hierFlow"/>
          <dgm:constr type="r" for="ch" forName="hierFlow" refType="w"/>
          <dgm:constr type="b" for="ch" forName="hierFlow" refType="h"/>
          <dgm:constr type="l" for="ch" forName="bgShapesFlow"/>
          <dgm:constr type="t" for="ch" forName="bgShapesFlow"/>
          <dgm:constr type="r" for="ch" forName="bgShapesFlow" refType="w"/>
          <dgm:constr type="b" for="ch" forName="bgShapesFlow" refType="h"/>
          <dgm:constr type="w" for="des" forName="level1Shape" refType="w"/>
          <dgm:constr type="h" for="des" forName="level1Shape" refType="w" refFor="des" refForName="level1Shape" fact="0.66667"/>
          <dgm:constr type="w" for="des" forName="level2Shape" refType="w" refFor="des" refForName="level1Shape" op="equ"/>
          <dgm:constr type="h" for="des" forName="level2Shape" refType="h" refFor="des" refForName="level1Shape" op="equ"/>
          <dgm:constr type="sp" for="des" refType="h" refFor="des" refForName="level1Shape" op="equ" fact="0.4"/>
          <dgm:constr type="sibSp" for="des" forName="hierChild1" refType="w" refFor="des" refForName="level1Shape" op="equ" fact="0.3"/>
          <dgm:constr type="sibSp" for="des" forName="hierChild2" refType="sibSp" refFor="des" refForName="hierChild1" op="equ"/>
          <dgm:constr type="sibSp" for="des" forName="hierChild3" refType="sibSp" refFor="des" refForName="hierChild1" op="equ"/>
          <dgm:constr type="userA" for="des" refType="h" refFor="des" refForName="level1Shape" op="equ"/>
          <dgm:constr type="userB" for="des" refType="sp" refFor="des" op="equ"/>
          <dgm:constr type="h" for="des" forName="firstBuf" refType="h" refFor="des" refForName="level1Shape" fact="0.1"/>
        </dgm:constrLst>
      </dgm:else>
    </dgm:choose>
    <dgm:ruleLst/>
    <dgm:layoutNode name="hierFlow">
      <dgm:alg type="lin">
        <dgm:param type="linDir" val="fromT"/>
        <dgm:param type="nodeVertAlign" val="t"/>
        <dgm:param type="vertAlign" val="t"/>
        <dgm:param type="nodeHorzAlign" val="ctr"/>
        <dgm:param type="fallback" val="2D"/>
      </dgm:alg>
      <dgm:shape xmlns:r="http://schemas.openxmlformats.org/officeDocument/2006/relationships" r:blip="">
        <dgm:adjLst/>
      </dgm:shape>
      <dgm:presOf/>
      <dgm:constrLst/>
      <dgm:ruleLst/>
      <dgm:choose name="Name6">
        <dgm:if name="Name7" axis="ch" ptType="node" func="cnt" op="gte" val="2">
          <dgm:layoutNode name="firstBuf">
            <dgm:alg type="sp"/>
            <dgm:shape xmlns:r="http://schemas.openxmlformats.org/officeDocument/2006/relationships" r:blip="">
              <dgm:adjLst/>
            </dgm:shape>
            <dgm:presOf/>
            <dgm:constrLst/>
            <dgm:ruleLst/>
          </dgm:layoutNode>
        </dgm:if>
        <dgm:else name="Name8"/>
      </dgm:choose>
      <dgm:layoutNode name="hierChild1">
        <dgm:varLst>
          <dgm:chPref val="1"/>
          <dgm:animOne val="branch"/>
          <dgm:animLvl val="lvl"/>
        </dgm:varLst>
        <dgm:choose name="Name9">
          <dgm:if name="Name10" func="var" arg="dir" op="equ" val="norm">
            <dgm:alg type="hierChild">
              <dgm:param type="linDir" val="fromL"/>
              <dgm:param type="vertAlign" val="t"/>
            </dgm:alg>
          </dgm:if>
          <dgm:else name="Name11">
            <dgm:alg type="hierChild">
              <dgm:param type="linDir" val="fromR"/>
              <dgm:param type="vertAlign" val="t"/>
            </dgm:alg>
          </dgm:else>
        </dgm:choose>
        <dgm:shape xmlns:r="http://schemas.openxmlformats.org/officeDocument/2006/relationships" r:blip="">
          <dgm:adjLst/>
        </dgm:shape>
        <dgm:presOf/>
        <dgm:constrLst>
          <dgm:constr type="primFontSz" for="des" ptType="node" op="equ"/>
        </dgm:constrLst>
        <dgm:ruleLst/>
        <dgm:forEach name="Name12" axis="ch" cnt="3">
          <dgm:forEach name="Name13" axis="self" ptType="node">
            <dgm:layoutNode name="Name14">
              <dgm:alg type="hierRoot"/>
              <dgm:shape xmlns:r="http://schemas.openxmlformats.org/officeDocument/2006/relationships" r:blip="">
                <dgm:adjLst/>
              </dgm:shape>
              <dgm:presOf/>
              <dgm:constrLst/>
              <dgm:ruleLst/>
              <dgm:layoutNode name="level1Shape" styleLbl="node0">
                <dgm:varLst>
                  <dgm:chPref val="3"/>
                </dgm:varLst>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2">
                <dgm:choose name="Name15">
                  <dgm:if name="Name16" func="var" arg="dir" op="equ" val="norm">
                    <dgm:alg type="hierChild">
                      <dgm:param type="linDir" val="fromL"/>
                    </dgm:alg>
                  </dgm:if>
                  <dgm:else name="Name17">
                    <dgm:alg type="hierChild">
                      <dgm:param type="linDir" val="fromR"/>
                    </dgm:alg>
                  </dgm:else>
                </dgm:choose>
                <dgm:shape xmlns:r="http://schemas.openxmlformats.org/officeDocument/2006/relationships" r:blip="">
                  <dgm:adjLst/>
                </dgm:shape>
                <dgm:presOf/>
                <dgm:constrLst/>
                <dgm:ruleLst/>
                <dgm:forEach name="repeat" axis="ch">
                  <dgm:forEach name="Name18" axis="self" ptType="parTrans" cnt="1">
                    <dgm:layoutNode name="Name19">
                      <dgm:alg type="conn">
                        <dgm:param type="dim" val="1D"/>
                        <dgm:param type="endSty" val="noArr"/>
                        <dgm:param type="connRout" val="bend"/>
                        <dgm:param type="begPts" val="bCtr"/>
                        <dgm:param type="endPts" val="tCtr"/>
                      </dgm:alg>
                      <dgm:shape xmlns:r="http://schemas.openxmlformats.org/officeDocument/2006/relationships" type="conn" r:blip="">
                        <dgm:adjLst/>
                      </dgm:shape>
                      <dgm:presOf axis="self"/>
                      <dgm:constrLst>
                        <dgm:constr type="w" val="1"/>
                        <dgm:constr type="h" val="1"/>
                        <dgm:constr type="begPad"/>
                        <dgm:constr type="endPad"/>
                      </dgm:constrLst>
                      <dgm:ruleLst/>
                    </dgm:layoutNode>
                  </dgm:forEach>
                  <dgm:forEach name="Name20" axis="self" ptType="node">
                    <dgm:layoutNode name="Name21">
                      <dgm:alg type="hierRoot"/>
                      <dgm:shape xmlns:r="http://schemas.openxmlformats.org/officeDocument/2006/relationships" r:blip="">
                        <dgm:adjLst/>
                      </dgm:shape>
                      <dgm:presOf/>
                      <dgm:constrLst/>
                      <dgm:ruleLst/>
                      <dgm:layoutNode name="level2Shape">
                        <dgm:alg type="tx"/>
                        <dgm:shape xmlns:r="http://schemas.openxmlformats.org/officeDocument/2006/relationships" type="roundRect" r:blip="">
                          <dgm:adjLst>
                            <dgm:adj idx="1" val="0.1"/>
                          </dgm:adjLst>
                        </dgm:shape>
                        <dgm:presOf axis="self"/>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hierChild3">
                        <dgm:choose name="Name22">
                          <dgm:if name="Name23" func="var" arg="dir" op="equ" val="norm">
                            <dgm:alg type="hierChild">
                              <dgm:param type="linDir" val="fromL"/>
                            </dgm:alg>
                          </dgm:if>
                          <dgm:else name="Name24">
                            <dgm:alg type="hierChild">
                              <dgm:param type="linDir" val="fromR"/>
                            </dgm:alg>
                          </dgm:else>
                        </dgm:choose>
                        <dgm:shape xmlns:r="http://schemas.openxmlformats.org/officeDocument/2006/relationships" r:blip="">
                          <dgm:adjLst/>
                        </dgm:shape>
                        <dgm:presOf/>
                        <dgm:constrLst/>
                        <dgm:ruleLst/>
                        <dgm:forEach name="Name25" ref="repeat"/>
                      </dgm:layoutNode>
                    </dgm:layoutNode>
                  </dgm:forEach>
                </dgm:forEach>
              </dgm:layoutNode>
            </dgm:layoutNode>
          </dgm:forEach>
        </dgm:forEach>
      </dgm:layoutNode>
    </dgm:layoutNode>
    <dgm:layoutNode name="bgShapesFlow">
      <dgm:alg type="lin">
        <dgm:param type="linDir" val="fromT"/>
        <dgm:param type="nodeVertAlign" val="t"/>
        <dgm:param type="vertAlign" val="t"/>
        <dgm:param type="nodeHorzAlign" val="ctr"/>
      </dgm:alg>
      <dgm:shape xmlns:r="http://schemas.openxmlformats.org/officeDocument/2006/relationships" r:blip="">
        <dgm:adjLst/>
      </dgm:shape>
      <dgm:presOf/>
      <dgm:constrLst>
        <dgm:constr type="userB"/>
        <dgm:constr type="w" for="ch" forName="rectComp" refType="w"/>
        <dgm:constr type="h" for="ch" forName="rectComp" refType="h"/>
        <dgm:constr type="w" for="des" forName="bgRect" refType="w"/>
        <dgm:constr type="primFontSz" for="des" forName="bgRectTx" op="equ"/>
      </dgm:constrLst>
      <dgm:ruleLst/>
      <dgm:forEach name="Name26" axis="ch" ptType="node" st="2">
        <dgm:layoutNode name="rectComp">
          <dgm:alg type="composite">
            <dgm:param type="vertAlign" val="t"/>
            <dgm:param type="horzAlign" val="ctr"/>
          </dgm:alg>
          <dgm:shape xmlns:r="http://schemas.openxmlformats.org/officeDocument/2006/relationships" r:blip="">
            <dgm:adjLst/>
          </dgm:shape>
          <dgm:presOf/>
          <dgm:choose name="Name27">
            <dgm:if name="Name28" func="var" arg="dir" op="equ" val="norm">
              <dgm:constrLst>
                <dgm:constr type="userA"/>
                <dgm:constr type="l" for="ch" forName="bgRect"/>
                <dgm:constr type="t" for="ch" forName="bgRect"/>
                <dgm:constr type="h" for="ch" forName="bgRect" refType="userA" fact="1.2"/>
                <dgm:constr type="l" for="ch" forName="bgRectTx"/>
                <dgm:constr type="t" for="ch" forName="bgRectTx"/>
                <dgm:constr type="w" for="ch" forName="bgRectTx" refType="w" refFor="ch" refForName="bgRect" fact="0.3"/>
                <dgm:constr type="h" for="ch" forName="bgRectTx" refType="h" refFor="ch" refForName="bgRect" op="equ"/>
              </dgm:constrLst>
            </dgm:if>
            <dgm:else name="Name29">
              <dgm:constrLst>
                <dgm:constr type="userA"/>
                <dgm:constr type="l" for="ch" forName="bgRect"/>
                <dgm:constr type="t" for="ch" forName="bgRect"/>
                <dgm:constr type="h" for="ch" forName="bgRect" refType="userA" fact="1.2"/>
                <dgm:constr type="r" for="ch" forName="bgRectTx" refType="w"/>
                <dgm:constr type="t" for="ch" forName="bgRectTx"/>
                <dgm:constr type="w" for="ch" forName="bgRectTx" refType="w" refFor="ch" refForName="bgRect" fact="0.3"/>
                <dgm:constr type="h" for="ch" forName="bgRectTx" refType="h" refFor="ch" refForName="bgRect" op="equ"/>
              </dgm:constrLst>
            </dgm:else>
          </dgm:choose>
          <dgm:ruleLst/>
          <dgm:layoutNode name="bgRect" styleLbl="bgShp">
            <dgm:alg type="sp"/>
            <dgm:shape xmlns:r="http://schemas.openxmlformats.org/officeDocument/2006/relationships" type="roundRect" r:blip="" zOrderOff="-999">
              <dgm:adjLst>
                <dgm:adj idx="1" val="0.1"/>
              </dgm:adjLst>
            </dgm:shape>
            <dgm:presOf axis="desOrSelf" ptType="node"/>
            <dgm:constrLst/>
            <dgm:ruleLst/>
          </dgm:layoutNode>
          <dgm:layoutNode name="bgRectTx" styleLbl="bgShp">
            <dgm:varLst>
              <dgm:bulletEnabled val="1"/>
            </dgm:varLst>
            <dgm:alg type="tx"/>
            <dgm:presOf axis="desOrSelf" ptType="node"/>
            <dgm:shape xmlns:r="http://schemas.openxmlformats.org/officeDocument/2006/relationships" type="rect" r:blip="" zOrderOff="-999" hideGeom="1">
              <dgm:adjLst/>
            </dgm:shape>
            <dgm:constrLst>
              <dgm:constr type="primFontSz" val="65"/>
            </dgm:constrLst>
            <dgm:ruleLst>
              <dgm:rule type="primFontSz" val="5" fact="NaN" max="NaN"/>
            </dgm:ruleLst>
          </dgm:layoutNode>
        </dgm:layoutNode>
        <dgm:choose name="Name30">
          <dgm:if name="Name31" axis="self" ptType="node" func="revPos" op="gte" val="2">
            <dgm:layoutNode name="spComp">
              <dgm:alg type="composite">
                <dgm:param type="vertAlign" val="t"/>
                <dgm:param type="horzAlign" val="ctr"/>
              </dgm:alg>
              <dgm:shape xmlns:r="http://schemas.openxmlformats.org/officeDocument/2006/relationships" r:blip="">
                <dgm:adjLst/>
              </dgm:shape>
              <dgm:presOf/>
              <dgm:constrLst>
                <dgm:constr type="userA"/>
                <dgm:constr type="userB"/>
                <dgm:constr type="l" for="ch" forName="vSp"/>
                <dgm:constr type="t" for="ch" forName="vSp"/>
                <dgm:constr type="h" for="ch" forName="vSp" refType="userB"/>
                <dgm:constr type="hOff" for="ch" forName="vSp" refType="userA" fact="-0.2"/>
              </dgm:constrLst>
              <dgm:ruleLst/>
              <dgm:layoutNode name="vSp">
                <dgm:alg type="sp"/>
                <dgm:shape xmlns:r="http://schemas.openxmlformats.org/officeDocument/2006/relationships" r:blip="">
                  <dgm:adjLst/>
                </dgm:shape>
                <dgm:presOf/>
                <dgm:constrLst/>
                <dgm:ruleLst/>
              </dgm:layoutNode>
            </dgm:layoutNode>
          </dgm:if>
          <dgm:else name="Name32"/>
        </dgm:choos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80.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9.png>
</file>

<file path=ppt/media/image3.png>
</file>

<file path=ppt/media/image30.png>
</file>

<file path=ppt/media/image32.tiff>
</file>

<file path=ppt/media/image34.png>
</file>

<file path=ppt/media/image35.png>
</file>

<file path=ppt/media/image4.png>
</file>

<file path=ppt/media/image44.png>
</file>

<file path=ppt/media/image5.png>
</file>

<file path=ppt/media/image6.png>
</file>

<file path=ppt/media/image68.tiff>
</file>

<file path=ppt/media/image7.png>
</file>

<file path=ppt/media/image72.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EB62F-8DD2-B94B-8390-E5E8213D2F83}" type="datetimeFigureOut">
              <a:rPr lang="en-US" smtClean="0"/>
              <a:t>9/10/18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51876-69CE-944D-BB5F-C8369DB2AA2E}" type="slidenum">
              <a:rPr lang="en-US" smtClean="0"/>
              <a:t>‹#›</a:t>
            </a:fld>
            <a:endParaRPr lang="en-US"/>
          </a:p>
        </p:txBody>
      </p:sp>
    </p:spTree>
    <p:extLst>
      <p:ext uri="{BB962C8B-B14F-4D97-AF65-F5344CB8AC3E}">
        <p14:creationId xmlns:p14="http://schemas.microsoft.com/office/powerpoint/2010/main" val="1291305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Thank the committee for being here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Thank others as well</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Today I'll present our current work + proposal for future work for my final </a:t>
            </a:r>
            <a:r>
              <a:rPr lang="en-US" dirty="0" err="1"/>
              <a:t>phd</a:t>
            </a:r>
            <a:r>
              <a:rPr lang="en-US" dirty="0"/>
              <a:t> dissertation which is based on developing novel </a:t>
            </a:r>
            <a:r>
              <a:rPr lang="en-US" dirty="0" err="1"/>
              <a:t>svm</a:t>
            </a:r>
            <a:r>
              <a:rPr lang="en-US" dirty="0"/>
              <a:t>…</a:t>
            </a:r>
          </a:p>
        </p:txBody>
      </p:sp>
      <p:sp>
        <p:nvSpPr>
          <p:cNvPr id="4" name="Slide Number Placeholder 3"/>
          <p:cNvSpPr>
            <a:spLocks noGrp="1"/>
          </p:cNvSpPr>
          <p:nvPr>
            <p:ph type="sldNum" sz="quarter" idx="10"/>
          </p:nvPr>
        </p:nvSpPr>
        <p:spPr/>
        <p:txBody>
          <a:bodyPr/>
          <a:lstStyle/>
          <a:p>
            <a:fld id="{66651876-69CE-944D-BB5F-C8369DB2AA2E}" type="slidenum">
              <a:rPr lang="en-US" smtClean="0"/>
              <a:t>1</a:t>
            </a:fld>
            <a:endParaRPr lang="en-US"/>
          </a:p>
        </p:txBody>
      </p:sp>
    </p:spTree>
    <p:extLst>
      <p:ext uri="{BB962C8B-B14F-4D97-AF65-F5344CB8AC3E}">
        <p14:creationId xmlns:p14="http://schemas.microsoft.com/office/powerpoint/2010/main" val="3265071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base model is the SVR model, where m single-target non-linear support vector regressors (NL-SVR) are built for each target variable </a:t>
            </a:r>
            <a:r>
              <a:rPr lang="en-US" sz="1200" kern="1200" dirty="0" err="1">
                <a:solidFill>
                  <a:schemeClr val="tx1"/>
                </a:solidFill>
                <a:effectLst/>
                <a:latin typeface="+mn-lt"/>
                <a:ea typeface="+mn-ea"/>
                <a:cs typeface="+mn-cs"/>
              </a:rPr>
              <a:t>Yj</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Describe figure</a:t>
            </a:r>
            <a:endParaRPr lang="en-US" sz="1200" kern="1200" dirty="0">
              <a:solidFill>
                <a:schemeClr val="tx1"/>
              </a:solidFill>
              <a:effectLst/>
              <a:latin typeface="+mn-lt"/>
              <a:ea typeface="+mn-ea"/>
              <a:cs typeface="+mn-cs"/>
            </a:endParaRPr>
          </a:p>
          <a:p>
            <a:endParaRPr lang="en-US" dirty="0"/>
          </a:p>
          <a:p>
            <a:pPr marL="171450" indent="-171450">
              <a:buFont typeface="Arial" panose="020B0604020202020204" pitchFamily="34" charset="0"/>
              <a:buChar char="•"/>
            </a:pPr>
            <a:r>
              <a:rPr lang="en-US" dirty="0"/>
              <a:t>The reason behind this method:</a:t>
            </a:r>
          </a:p>
          <a:p>
            <a:pPr marL="628650" lvl="1" indent="-171450">
              <a:buFont typeface="Arial" panose="020B0604020202020204" pitchFamily="34" charset="0"/>
              <a:buChar char="•"/>
            </a:pPr>
            <a:r>
              <a:rPr lang="en-US" dirty="0"/>
              <a:t>Evaluate the performance of ST-SVM against the other SOA methods </a:t>
            </a:r>
          </a:p>
          <a:p>
            <a:pPr marL="628650" lvl="1" indent="-171450">
              <a:buFont typeface="Arial" panose="020B0604020202020204" pitchFamily="34" charset="0"/>
              <a:buChar char="•"/>
            </a:pPr>
            <a:r>
              <a:rPr lang="en-US" dirty="0"/>
              <a:t>Evaluate it as a base-line method for the purpose of observing the improvements of our chained methods against a ST method</a:t>
            </a:r>
          </a:p>
          <a:p>
            <a:pPr marL="1085850" lvl="2"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16</a:t>
            </a:fld>
            <a:endParaRPr lang="en-US"/>
          </a:p>
        </p:txBody>
      </p:sp>
    </p:spTree>
    <p:extLst>
      <p:ext uri="{BB962C8B-B14F-4D97-AF65-F5344CB8AC3E}">
        <p14:creationId xmlns:p14="http://schemas.microsoft.com/office/powerpoint/2010/main" val="37758089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brings us to our second contribution, inspired by ERCC, SVRRC.</a:t>
            </a:r>
          </a:p>
          <a:p>
            <a:endParaRPr lang="en-US" dirty="0"/>
          </a:p>
          <a:p>
            <a:pPr marL="171450" indent="-171450">
              <a:buFont typeface="Arial" panose="020B0604020202020204" pitchFamily="34" charset="0"/>
              <a:buChar char="•"/>
            </a:pPr>
            <a:r>
              <a:rPr lang="en-US" dirty="0"/>
              <a:t>Describe</a:t>
            </a:r>
          </a:p>
          <a:p>
            <a:pPr marL="628650" lvl="1" indent="-171450">
              <a:buFont typeface="Arial" panose="020B0604020202020204" pitchFamily="34" charset="0"/>
              <a:buChar char="•"/>
            </a:pPr>
            <a:r>
              <a:rPr lang="en-US" dirty="0"/>
              <a:t>Here the dataset is not split, but rather the model is adapted to the various target outputs</a:t>
            </a:r>
          </a:p>
          <a:p>
            <a:pPr marL="628650" lvl="1" indent="-171450">
              <a:buFont typeface="Arial" panose="020B0604020202020204" pitchFamily="34" charset="0"/>
              <a:buChar char="•"/>
            </a:pPr>
            <a:r>
              <a:rPr lang="en-US" dirty="0"/>
              <a:t>The adaptation stems from model chaining</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So, what constitutes building a chained model?</a:t>
            </a:r>
          </a:p>
          <a:p>
            <a:pPr marL="628650" lvl="1" indent="-171450">
              <a:buFont typeface="Arial" panose="020B0604020202020204" pitchFamily="34" charset="0"/>
              <a:buChar char="•"/>
            </a:pPr>
            <a:r>
              <a:rPr lang="en-US" dirty="0"/>
              <a:t>Describe using the figure</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[Difference between us and ERCC]</a:t>
            </a:r>
          </a:p>
          <a:p>
            <a:pPr marL="628650" lvl="1" indent="-171450">
              <a:buFont typeface="Arial" panose="020B0604020202020204" pitchFamily="34" charset="0"/>
              <a:buChar char="•"/>
            </a:pPr>
            <a:r>
              <a:rPr lang="en-US" dirty="0"/>
              <a:t>In ERCC, their chained model consists of chaining the predicted target values from the previous step, for SVRRC, we opted against that and used the true target outputs in order to minimize error propagation during the chaining process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This method was fine, but we worried that that randomly generated chains might not maximally capture the target’s correlations. That brings us to our next proposal.</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4 targets &gt; 10 chains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17</a:t>
            </a:fld>
            <a:endParaRPr lang="en-US"/>
          </a:p>
        </p:txBody>
      </p:sp>
    </p:spTree>
    <p:extLst>
      <p:ext uri="{BB962C8B-B14F-4D97-AF65-F5344CB8AC3E}">
        <p14:creationId xmlns:p14="http://schemas.microsoft.com/office/powerpoint/2010/main" val="38977429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contribution builds a single chained regressor in the direction of maximum correlation among the target variables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idea behind this is to build a single chain that captures the targets correlations properly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ensures that using the target as input for the next positively contributes towards learning</a:t>
            </a:r>
          </a:p>
          <a:p>
            <a:pPr marL="628650" lvl="1" indent="-171450">
              <a:buFont typeface="Arial" panose="020B0604020202020204" pitchFamily="34" charset="0"/>
              <a:buChar char="•"/>
            </a:pPr>
            <a:r>
              <a:rPr lang="en-US" dirty="0"/>
              <a:t>We first calculate the correlation coefficient matrix for the target variables, </a:t>
            </a:r>
          </a:p>
          <a:p>
            <a:pPr marL="628650" lvl="1" indent="-171450">
              <a:buFont typeface="Arial" panose="020B0604020202020204" pitchFamily="34" charset="0"/>
              <a:buChar char="•"/>
            </a:pPr>
            <a:r>
              <a:rPr lang="en-US" dirty="0"/>
              <a:t>take the row-wise sum of absolute value, </a:t>
            </a:r>
          </a:p>
          <a:p>
            <a:pPr marL="628650" lvl="1" indent="-171450">
              <a:buFont typeface="Arial" panose="020B0604020202020204" pitchFamily="34" charset="0"/>
              <a:buChar char="•"/>
            </a:pPr>
            <a:r>
              <a:rPr lang="en-US" dirty="0"/>
              <a:t>sort them in decreasing order, and </a:t>
            </a:r>
          </a:p>
          <a:p>
            <a:pPr marL="628650" lvl="1" indent="-171450">
              <a:buFont typeface="Arial" panose="020B0604020202020204" pitchFamily="34" charset="0"/>
              <a:buChar char="•"/>
            </a:pPr>
            <a:r>
              <a:rPr lang="en-US" dirty="0"/>
              <a:t>use the indices as the max-</a:t>
            </a:r>
            <a:r>
              <a:rPr lang="en-US" dirty="0" err="1"/>
              <a:t>corr</a:t>
            </a:r>
            <a:r>
              <a:rPr lang="en-US" dirty="0"/>
              <a:t> chain</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18</a:t>
            </a:fld>
            <a:endParaRPr lang="en-US"/>
          </a:p>
        </p:txBody>
      </p:sp>
    </p:spTree>
    <p:extLst>
      <p:ext uri="{BB962C8B-B14F-4D97-AF65-F5344CB8AC3E}">
        <p14:creationId xmlns:p14="http://schemas.microsoft.com/office/powerpoint/2010/main" val="15031550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Algorithm comparison with the popular methods mentioned previously because framework is readily available: </a:t>
            </a:r>
            <a:r>
              <a:rPr lang="en-US" sz="1200" kern="1200" dirty="0">
                <a:solidFill>
                  <a:schemeClr val="tx1"/>
                </a:solidFill>
                <a:effectLst/>
                <a:latin typeface="+mn-lt"/>
                <a:ea typeface="+mn-ea"/>
                <a:cs typeface="+mn-cs"/>
              </a:rPr>
              <a:t>RC, ST, MTS, MTSC, ERC, ERCC, and MORF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r>
              <a:rPr lang="en-US" dirty="0"/>
              <a:t>Developed our novel SVRs in MULAN’s framework of </a:t>
            </a:r>
            <a:r>
              <a:rPr lang="en-US" dirty="0" err="1"/>
              <a:t>MTRgressor</a:t>
            </a:r>
            <a:r>
              <a:rPr lang="en-US" dirty="0"/>
              <a:t>, which was built on top of </a:t>
            </a:r>
            <a:r>
              <a:rPr lang="en-US" dirty="0" err="1"/>
              <a:t>weka</a:t>
            </a:r>
            <a:r>
              <a:rPr lang="en-US" dirty="0"/>
              <a:t>. and used the recommended parameters for each of the methods compared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are the metrics used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rigorous statistical analysis was performed as well but for the sake of time, we will only report the </a:t>
            </a:r>
            <a:r>
              <a:rPr lang="en-US" dirty="0" err="1"/>
              <a:t>bonf-dunn</a:t>
            </a:r>
            <a:r>
              <a:rPr lang="en-US" dirty="0"/>
              <a:t> with critical difference value with 95% confidence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 base-line model used was Bagging of 100 regression trees.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MTSC and ERCC methods are run using 10-fold cross-validation, and the ensemble size for the ERC and ERCC methods was set to 10.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 size of 100 trees was used for MORF, and the rest of its parameters were set as recommended by </a:t>
            </a:r>
            <a:r>
              <a:rPr lang="en-US" sz="1200" kern="1200" dirty="0" err="1">
                <a:solidFill>
                  <a:schemeClr val="tx1"/>
                </a:solidFill>
                <a:effectLst/>
                <a:latin typeface="+mn-lt"/>
                <a:ea typeface="+mn-ea"/>
                <a:cs typeface="+mn-cs"/>
              </a:rPr>
              <a:t>Kocev</a:t>
            </a:r>
            <a:r>
              <a:rPr lang="en-US" sz="1200" kern="1200" dirty="0">
                <a:solidFill>
                  <a:schemeClr val="tx1"/>
                </a:solidFill>
                <a:effectLst/>
                <a:latin typeface="+mn-lt"/>
                <a:ea typeface="+mn-ea"/>
                <a:cs typeface="+mn-cs"/>
              </a:rPr>
              <a:t> et al. “Tree ensembles for predicting structured outputs”. In: Pattern Recognition 43 (2013), pp. 817–833. </a:t>
            </a:r>
            <a:endParaRPr lang="en-US" dirty="0">
              <a:effectLst/>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19</a:t>
            </a:fld>
            <a:endParaRPr lang="en-US"/>
          </a:p>
        </p:txBody>
      </p:sp>
    </p:spTree>
    <p:extLst>
      <p:ext uri="{BB962C8B-B14F-4D97-AF65-F5344CB8AC3E}">
        <p14:creationId xmlns:p14="http://schemas.microsoft.com/office/powerpoint/2010/main" val="9008860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All proposals 17 out of the 24 datasets </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 performs the best on 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SVRRC 5 / 17</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SVRCC performs the best on 11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These results complement our initial hypothesis that chaining does in fact improve the performance of the classifier</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20</a:t>
            </a:fld>
            <a:endParaRPr lang="en-US"/>
          </a:p>
        </p:txBody>
      </p:sp>
    </p:spTree>
    <p:extLst>
      <p:ext uri="{BB962C8B-B14F-4D97-AF65-F5344CB8AC3E}">
        <p14:creationId xmlns:p14="http://schemas.microsoft.com/office/powerpoint/2010/main" val="37761842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results indicate that the ST methods are the fastest, which makes sense because they are neither ensembles nor chained classifiers.</a:t>
            </a:r>
          </a:p>
          <a:p>
            <a:endParaRPr lang="en-US" dirty="0"/>
          </a:p>
          <a:p>
            <a:r>
              <a:rPr lang="en-US" dirty="0"/>
              <a:t>Talk about how SVRCC is competitive against the ST methods</a:t>
            </a:r>
          </a:p>
          <a:p>
            <a:endParaRPr lang="en-US" dirty="0"/>
          </a:p>
          <a:p>
            <a:r>
              <a:rPr lang="en-US" dirty="0"/>
              <a:t>Not only is it competitive in terms of performance, but it is also competitive in terms of time</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21</a:t>
            </a:fld>
            <a:endParaRPr lang="en-US"/>
          </a:p>
        </p:txBody>
      </p:sp>
    </p:spTree>
    <p:extLst>
      <p:ext uri="{BB962C8B-B14F-4D97-AF65-F5344CB8AC3E}">
        <p14:creationId xmlns:p14="http://schemas.microsoft.com/office/powerpoint/2010/main" val="596423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22</a:t>
            </a:fld>
            <a:endParaRPr lang="en-US"/>
          </a:p>
        </p:txBody>
      </p:sp>
    </p:spTree>
    <p:extLst>
      <p:ext uri="{BB962C8B-B14F-4D97-AF65-F5344CB8AC3E}">
        <p14:creationId xmlns:p14="http://schemas.microsoft.com/office/powerpoint/2010/main" val="2292154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Now I would like to present our contribution towards the Multiple-Instance learning paradigm, a MI SVM for classification using bad-representatives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G. Melki et al. “MIRSVM: Multi-Instance Support Vector Machine with Bag Representatives”. Pattern Recognition, vol. 79, 228-241, 2018.</a:t>
            </a:r>
            <a:endParaRPr lang="en-US" sz="600"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23</a:t>
            </a:fld>
            <a:endParaRPr lang="en-US"/>
          </a:p>
        </p:txBody>
      </p:sp>
    </p:spTree>
    <p:extLst>
      <p:ext uri="{BB962C8B-B14F-4D97-AF65-F5344CB8AC3E}">
        <p14:creationId xmlns:p14="http://schemas.microsoft.com/office/powerpoint/2010/main" val="21598551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24</a:t>
            </a:fld>
            <a:endParaRPr lang="en-US"/>
          </a:p>
        </p:txBody>
      </p:sp>
    </p:spTree>
    <p:extLst>
      <p:ext uri="{BB962C8B-B14F-4D97-AF65-F5344CB8AC3E}">
        <p14:creationId xmlns:p14="http://schemas.microsoft.com/office/powerpoint/2010/main" val="19200338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25</a:t>
            </a:fld>
            <a:endParaRPr lang="en-US"/>
          </a:p>
        </p:txBody>
      </p:sp>
    </p:spTree>
    <p:extLst>
      <p:ext uri="{BB962C8B-B14F-4D97-AF65-F5344CB8AC3E}">
        <p14:creationId xmlns:p14="http://schemas.microsoft.com/office/powerpoint/2010/main" val="223705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sz="1600" dirty="0"/>
              <a:t>What is the motivation for the line of research?</a:t>
            </a:r>
          </a:p>
          <a:p>
            <a:pPr marL="171450" indent="-171450">
              <a:buFontTx/>
              <a:buChar char="-"/>
            </a:pPr>
            <a:endParaRPr lang="en-US" sz="1600" dirty="0"/>
          </a:p>
          <a:p>
            <a:pPr marL="171450" indent="-171450">
              <a:buFontTx/>
              <a:buChar char="-"/>
            </a:pPr>
            <a:r>
              <a:rPr lang="en-US" sz="1600" dirty="0"/>
              <a:t>For traditional machine learning, it stems from the tell-all case of solving large learning problems in a timely fashion</a:t>
            </a:r>
          </a:p>
          <a:p>
            <a:pPr marL="628650" lvl="1" indent="-171450">
              <a:buFontTx/>
              <a:buChar char="-"/>
            </a:pPr>
            <a:r>
              <a:rPr lang="en-US" sz="1600" dirty="0"/>
              <a:t>Because dataset sizes have been growing so rapidly, we need to develop machine learning algorithms that are able to extract all the knowledge possible in a timely fashion.</a:t>
            </a:r>
          </a:p>
          <a:p>
            <a:pPr marL="171450" indent="-171450">
              <a:buFontTx/>
              <a:buChar char="-"/>
            </a:pPr>
            <a:endParaRPr lang="en-US" sz="1600" dirty="0"/>
          </a:p>
          <a:p>
            <a:pPr marL="171450" indent="-171450">
              <a:buFont typeface="Arial" panose="020B0604020202020204" pitchFamily="34" charset="0"/>
              <a:buChar char="•"/>
            </a:pPr>
            <a:r>
              <a:rPr lang="en-US" sz="1600" dirty="0"/>
              <a:t>More recently, traditional learning problems and methods have been extended to accommodate various emerging data representations which have given rise to new learning paradigms such as MTL and MIL. </a:t>
            </a:r>
          </a:p>
          <a:p>
            <a:pPr marL="0" indent="0">
              <a:buFontTx/>
              <a:buNone/>
            </a:pPr>
            <a:endParaRPr lang="en-US" sz="16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Our contributions aim to tackle these two fundamental problems while remedying the drawbacks of current methods that exist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600" dirty="0"/>
              <a:t>Before going into details how we tackled these problems, I’d like to provide a brief description of the two paradigms mentioned.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600" dirty="0"/>
          </a:p>
        </p:txBody>
      </p:sp>
      <p:sp>
        <p:nvSpPr>
          <p:cNvPr id="4" name="Slide Number Placeholder 3"/>
          <p:cNvSpPr>
            <a:spLocks noGrp="1"/>
          </p:cNvSpPr>
          <p:nvPr>
            <p:ph type="sldNum" sz="quarter" idx="5"/>
          </p:nvPr>
        </p:nvSpPr>
        <p:spPr/>
        <p:txBody>
          <a:bodyPr/>
          <a:lstStyle/>
          <a:p>
            <a:fld id="{66651876-69CE-944D-BB5F-C8369DB2AA2E}" type="slidenum">
              <a:rPr lang="en-US" smtClean="0"/>
              <a:t>2</a:t>
            </a:fld>
            <a:endParaRPr lang="en-US"/>
          </a:p>
        </p:txBody>
      </p:sp>
    </p:spTree>
    <p:extLst>
      <p:ext uri="{BB962C8B-B14F-4D97-AF65-F5344CB8AC3E}">
        <p14:creationId xmlns:p14="http://schemas.microsoft.com/office/powerpoint/2010/main" val="17897017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26</a:t>
            </a:fld>
            <a:endParaRPr lang="en-US"/>
          </a:p>
        </p:txBody>
      </p:sp>
    </p:spTree>
    <p:extLst>
      <p:ext uri="{BB962C8B-B14F-4D97-AF65-F5344CB8AC3E}">
        <p14:creationId xmlns:p14="http://schemas.microsoft.com/office/powerpoint/2010/main" val="3910397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is based on the idea of selecting representative instances from both positive and negative bags which are used to find an unbiased, optimal separating hyperplane.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What we did was first reformulate the L1-SVM problem to optimize over bags rather than instances, as shown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representative is iteratively chosen from each bag, and a new hyperplane is formed according to these new selected representatives until they converge.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Based on the SMI hypothesis, only one instance in a bag is required to be positive for the bag to adopt a positive label.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 other words, the most positive instance is chosen from each positive bag and the least negative instance is chosen from each negative bag (instances with the largest output value based on the current hyperplane)</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These representatives are stored in SI</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err="1">
                <a:solidFill>
                  <a:schemeClr val="tx1"/>
                </a:solidFill>
                <a:effectLst/>
                <a:latin typeface="+mn-lt"/>
                <a:ea typeface="+mn-ea"/>
                <a:cs typeface="+mn-cs"/>
              </a:rPr>
              <a:t>xsi</a:t>
            </a:r>
            <a:r>
              <a:rPr lang="en-US" sz="1200" kern="1200" dirty="0">
                <a:solidFill>
                  <a:schemeClr val="tx1"/>
                </a:solidFill>
                <a:effectLst/>
                <a:latin typeface="+mn-lt"/>
                <a:ea typeface="+mn-ea"/>
                <a:cs typeface="+mn-cs"/>
              </a:rPr>
              <a:t> ...</a:t>
            </a:r>
            <a:endParaRPr lang="en-US" dirty="0"/>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what we opted to derive and solve the dual problem using a QP solver</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equations represent the calculation for the output and bias terms for the dual</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27</a:t>
            </a:fld>
            <a:endParaRPr lang="en-US"/>
          </a:p>
        </p:txBody>
      </p:sp>
    </p:spTree>
    <p:extLst>
      <p:ext uri="{BB962C8B-B14F-4D97-AF65-F5344CB8AC3E}">
        <p14:creationId xmlns:p14="http://schemas.microsoft.com/office/powerpoint/2010/main" val="2987616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First we initialize the representatives randomly</a:t>
            </a: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then...</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28</a:t>
            </a:fld>
            <a:endParaRPr lang="en-US"/>
          </a:p>
        </p:txBody>
      </p:sp>
    </p:spTree>
    <p:extLst>
      <p:ext uri="{BB962C8B-B14F-4D97-AF65-F5344CB8AC3E}">
        <p14:creationId xmlns:p14="http://schemas.microsoft.com/office/powerpoint/2010/main" val="28574852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Here we have 2 comparison plots of the decision boundaries produced by MISVM and our MIRSVM on a toy dataset. The two methods were built on the same SVM hyper parameters.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From this plot, we can see the major differences in the final models. This is because of a couple of major differences.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Unlike MISVM, MIRSVM is designed to utilize and select representatives from positive and negative bags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MISVM allows multiple representatives to be chosen from negative bags and limits positive bag-representatives to be one, while MIRSVM allows for balanced bag-representative selection, where each bag is allowed one.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MISVM also uses a </a:t>
            </a:r>
            <a:r>
              <a:rPr lang="en-US" sz="1200" b="1" kern="1200" dirty="0">
                <a:solidFill>
                  <a:schemeClr val="tx1"/>
                </a:solidFill>
                <a:effectLst/>
                <a:latin typeface="+mn-lt"/>
                <a:ea typeface="+mn-ea"/>
                <a:cs typeface="+mn-cs"/>
              </a:rPr>
              <a:t>wrapper</a:t>
            </a:r>
            <a:r>
              <a:rPr lang="en-US" sz="1200" kern="1200" dirty="0">
                <a:solidFill>
                  <a:schemeClr val="tx1"/>
                </a:solidFill>
                <a:effectLst/>
                <a:latin typeface="+mn-lt"/>
                <a:ea typeface="+mn-ea"/>
                <a:cs typeface="+mn-cs"/>
              </a:rPr>
              <a:t> method to initialize the positive bag-representatives by taking the mean vector of the instances within each positive bag. This is an implicit assumption that the instances within the positive bags are all positive, whereas MIRSVM’s initialization procedure selects an instance from all bags at random, ensuring no noise is added by any wrapper techniques during initialization and no assumptions are made about the instances.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Due to the constraints on the representatives, MIRSVM produces sparser models while MISVM has the freedom to select as many negative support vectors as it needs and restricts the support vectors chosen from positive bags to be one. </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29</a:t>
            </a:fld>
            <a:endParaRPr lang="en-US"/>
          </a:p>
        </p:txBody>
      </p:sp>
    </p:spTree>
    <p:extLst>
      <p:ext uri="{BB962C8B-B14F-4D97-AF65-F5344CB8AC3E}">
        <p14:creationId xmlns:p14="http://schemas.microsoft.com/office/powerpoint/2010/main" val="307527489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main aim of the experiments is to compare our contribution to other multi-instance support vector machines, contemporary multi-instance learners, and ensemble methods. </a:t>
            </a:r>
            <a:endParaRPr lang="en-US" dirty="0"/>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Datasets from </a:t>
            </a:r>
            <a:r>
              <a:rPr lang="en-US" sz="1200" kern="1200" dirty="0">
                <a:solidFill>
                  <a:schemeClr val="tx1"/>
                </a:solidFill>
                <a:effectLst/>
                <a:latin typeface="+mn-lt"/>
                <a:ea typeface="+mn-ea"/>
                <a:cs typeface="+mn-cs"/>
              </a:rPr>
              <a:t>Weka1 [38] and KEEL2 [2] dataset repositories.</a:t>
            </a:r>
            <a:br>
              <a:rPr lang="en-US" sz="1200" kern="1200" dirty="0">
                <a:solidFill>
                  <a:schemeClr val="tx1"/>
                </a:solidFill>
                <a:effectLst/>
                <a:latin typeface="+mn-lt"/>
                <a:ea typeface="+mn-ea"/>
                <a:cs typeface="+mn-cs"/>
              </a:rPr>
            </a:b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Instance-level methods include </a:t>
            </a:r>
            <a:r>
              <a:rPr lang="en-US" sz="1200" kern="1200" dirty="0" err="1">
                <a:solidFill>
                  <a:schemeClr val="tx1"/>
                </a:solidFill>
                <a:effectLst/>
                <a:latin typeface="+mn-lt"/>
                <a:ea typeface="+mn-ea"/>
                <a:cs typeface="+mn-cs"/>
              </a:rPr>
              <a:t>MIOptimalBall</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MIBoost</a:t>
            </a:r>
            <a:r>
              <a:rPr lang="en-US" sz="1200" kern="1200" dirty="0">
                <a:solidFill>
                  <a:schemeClr val="tx1"/>
                </a:solidFill>
                <a:effectLst/>
                <a:latin typeface="+mn-lt"/>
                <a:ea typeface="+mn-ea"/>
                <a:cs typeface="+mn-cs"/>
              </a:rPr>
              <a:t>, MISVM, MIDD, and </a:t>
            </a:r>
            <a:r>
              <a:rPr lang="en-US" sz="1200" kern="1200" dirty="0" err="1">
                <a:solidFill>
                  <a:schemeClr val="tx1"/>
                </a:solidFill>
                <a:effectLst/>
                <a:latin typeface="+mn-lt"/>
                <a:ea typeface="+mn-ea"/>
                <a:cs typeface="+mn-cs"/>
              </a:rPr>
              <a:t>MIWrapper</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Bag-level methods include MISMO, </a:t>
            </a: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a:t>
            </a:r>
            <a:r>
              <a:rPr lang="en-US" sz="1200" kern="1200" dirty="0" err="1">
                <a:solidFill>
                  <a:schemeClr val="tx1"/>
                </a:solidFill>
                <a:effectLst/>
                <a:latin typeface="+mn-lt"/>
                <a:ea typeface="+mn-ea"/>
                <a:cs typeface="+mn-cs"/>
              </a:rPr>
              <a:t>miGraph</a:t>
            </a:r>
            <a:r>
              <a:rPr lang="en-US" sz="1200" kern="1200" dirty="0">
                <a:solidFill>
                  <a:schemeClr val="tx1"/>
                </a:solidFill>
                <a:effectLst/>
                <a:latin typeface="+mn-lt"/>
                <a:ea typeface="+mn-ea"/>
                <a:cs typeface="+mn-cs"/>
              </a:rPr>
              <a:t>, and TLC.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ensemble-based bag-space methods, Bagging and Stacking, were also used.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These algorithms were chosen because they have shown considerable performance in learning multi-instance models, while also having their frameworks readily available for reproducing their results through MILK, the Multi-Instance Learning Kit, used in conjunction with the Weka framework. </a:t>
            </a: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30</a:t>
            </a:fld>
            <a:endParaRPr lang="en-US"/>
          </a:p>
        </p:txBody>
      </p:sp>
    </p:spTree>
    <p:extLst>
      <p:ext uri="{BB962C8B-B14F-4D97-AF65-F5344CB8AC3E}">
        <p14:creationId xmlns:p14="http://schemas.microsoft.com/office/powerpoint/2010/main" val="17005912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Bag-based and ensemble learners perform better than the instance-based and wrapper methods </a:t>
            </a:r>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MIRSVM performs better than MISVM for all datasets</a:t>
            </a:r>
            <a:r>
              <a:rPr lang="en-US" sz="1200" kern="1200" dirty="0">
                <a:solidFill>
                  <a:schemeClr val="tx1"/>
                </a:solidFill>
                <a:effectLst/>
                <a:latin typeface="+mn-lt"/>
                <a:ea typeface="+mn-ea"/>
                <a:cs typeface="+mn-cs"/>
              </a:rPr>
              <a:t>, indicating that using representatives from each bag and limiting the number of support vectors per negative bag improves the classification performance. </a:t>
            </a:r>
            <a:endParaRPr lang="en-US" sz="1200" dirty="0"/>
          </a:p>
          <a:p>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Instance-level classifiers and wrapper methods, such as </a:t>
            </a:r>
            <a:r>
              <a:rPr lang="en-US" sz="1200" dirty="0" err="1"/>
              <a:t>MIBoost</a:t>
            </a:r>
            <a:r>
              <a:rPr lang="en-US" sz="1200" dirty="0"/>
              <a:t>, </a:t>
            </a:r>
            <a:r>
              <a:rPr lang="en-US" sz="1200" dirty="0" err="1"/>
              <a:t>MIWrapper</a:t>
            </a:r>
            <a:r>
              <a:rPr lang="en-US" sz="1200" dirty="0"/>
              <a:t>, and </a:t>
            </a:r>
            <a:r>
              <a:rPr lang="en-US" sz="1200" dirty="0" err="1"/>
              <a:t>SimpleMI</a:t>
            </a:r>
            <a:r>
              <a:rPr lang="en-US" sz="1200" dirty="0"/>
              <a:t> perform the worst, </a:t>
            </a:r>
            <a:r>
              <a:rPr lang="en-US" sz="1200" kern="1200" dirty="0">
                <a:solidFill>
                  <a:schemeClr val="tx1"/>
                </a:solidFill>
                <a:effectLst/>
                <a:latin typeface="+mn-lt"/>
                <a:ea typeface="+mn-ea"/>
                <a:cs typeface="+mn-cs"/>
              </a:rPr>
              <a:t>This behavior emphasizes the importance of not making prior assumptions about the positive bags’ distributions. </a:t>
            </a:r>
            <a:endParaRPr lang="en-US" dirty="0"/>
          </a:p>
          <a:p>
            <a:endParaRPr lang="en-US" sz="1200" dirty="0"/>
          </a:p>
          <a:p>
            <a:endParaRPr lang="en-US" sz="12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31</a:t>
            </a:fld>
            <a:endParaRPr lang="en-US"/>
          </a:p>
        </p:txBody>
      </p:sp>
    </p:spTree>
    <p:extLst>
      <p:ext uri="{BB962C8B-B14F-4D97-AF65-F5344CB8AC3E}">
        <p14:creationId xmlns:p14="http://schemas.microsoft.com/office/powerpoint/2010/main" val="35963953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has the fastest run time and is ranked second.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MIRSVM shows very good scalability considering the number of features, such as in the </a:t>
            </a:r>
            <a:r>
              <a:rPr lang="en-US" sz="1200" kern="1200" dirty="0" err="1">
                <a:solidFill>
                  <a:schemeClr val="tx1"/>
                </a:solidFill>
                <a:effectLst/>
                <a:latin typeface="+mn-lt"/>
                <a:ea typeface="+mn-ea"/>
                <a:cs typeface="+mn-cs"/>
              </a:rPr>
              <a:t>webmining</a:t>
            </a:r>
            <a:r>
              <a:rPr lang="en-US" sz="1200" kern="1200" dirty="0">
                <a:solidFill>
                  <a:schemeClr val="tx1"/>
                </a:solidFill>
                <a:effectLst/>
                <a:latin typeface="+mn-lt"/>
                <a:ea typeface="+mn-ea"/>
                <a:cs typeface="+mn-cs"/>
              </a:rPr>
              <a:t> dataset which comprises of 5863 attributes.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It is important to note that quadratic programming solvers are not the most efficient tools for solving optimization problems in terms of run time, and yet MIRSVM still is shown to perform competitively against the current widely used algorithms. The scalability of MIRSVM is founded on the speedy rate of bag-representative convergence. This is shown in Figure 4.2 in my proposal document.</a:t>
            </a:r>
            <a:endParaRPr lang="en-US" dirty="0"/>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achieves the highest rank and competitive run times because, rather than use the instances in each bag to train a model, it takes the mean value of the instances in a bag and uses that for training. Even though </a:t>
            </a:r>
            <a:r>
              <a:rPr lang="en-US" sz="1200" kern="1200" dirty="0" err="1">
                <a:solidFill>
                  <a:schemeClr val="tx1"/>
                </a:solidFill>
                <a:effectLst/>
                <a:latin typeface="+mn-lt"/>
                <a:ea typeface="+mn-ea"/>
                <a:cs typeface="+mn-cs"/>
              </a:rPr>
              <a:t>SimpleMI</a:t>
            </a:r>
            <a:r>
              <a:rPr lang="en-US" sz="1200" kern="1200" dirty="0">
                <a:solidFill>
                  <a:schemeClr val="tx1"/>
                </a:solidFill>
                <a:effectLst/>
                <a:latin typeface="+mn-lt"/>
                <a:ea typeface="+mn-ea"/>
                <a:cs typeface="+mn-cs"/>
              </a:rPr>
              <a:t> has fast run-times, its performance over the previous metrics has been shown to be random and not as effective as the bag-level methods. </a:t>
            </a:r>
            <a:endParaRPr lang="en-US" dirty="0"/>
          </a:p>
          <a:p>
            <a:pPr marL="17145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32</a:t>
            </a:fld>
            <a:endParaRPr lang="en-US"/>
          </a:p>
        </p:txBody>
      </p:sp>
    </p:spTree>
    <p:extLst>
      <p:ext uri="{BB962C8B-B14F-4D97-AF65-F5344CB8AC3E}">
        <p14:creationId xmlns:p14="http://schemas.microsoft.com/office/powerpoint/2010/main" val="196151408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34</a:t>
            </a:fld>
            <a:endParaRPr lang="en-US"/>
          </a:p>
        </p:txBody>
      </p:sp>
    </p:spTree>
    <p:extLst>
      <p:ext uri="{BB962C8B-B14F-4D97-AF65-F5344CB8AC3E}">
        <p14:creationId xmlns:p14="http://schemas.microsoft.com/office/powerpoint/2010/main" val="196417270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SVMs were typically treated and solved as a constrained quadratic optimization in dual space. Their early development was hindered because of the quadratic dependence on the number of samples and of the memory required to efficiently solve them. This led to the idea of optimizing over subsets of the data, also known as decomposition methods.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Although these methods improved convergence rates, in practice, their </a:t>
            </a:r>
            <a:r>
              <a:rPr lang="en-US" sz="1200" kern="1200" dirty="0" err="1">
                <a:solidFill>
                  <a:schemeClr val="tx1"/>
                </a:solidFill>
                <a:effectLst/>
                <a:latin typeface="+mn-lt"/>
                <a:ea typeface="+mn-ea"/>
                <a:cs typeface="+mn-cs"/>
              </a:rPr>
              <a:t>superlinear</a:t>
            </a:r>
            <a:r>
              <a:rPr lang="en-US" sz="1200" kern="1200" dirty="0">
                <a:solidFill>
                  <a:schemeClr val="tx1"/>
                </a:solidFill>
                <a:effectLst/>
                <a:latin typeface="+mn-lt"/>
                <a:ea typeface="+mn-ea"/>
                <a:cs typeface="+mn-cs"/>
              </a:rPr>
              <a:t> (and sometimes cubic) dependence on the number of samples still was an issue in terms of slow run times when learning from massive datasets. Linear SVMs, taking advantage of linear kernels, were shown to outperform decomposition SVMs, motivating research for solving the SVM problem in the primal. It has been shown that when finding an approximate solution, primal optimization is superior.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These algorithms for the linear SVM are mostly based on the perceptron - the simplest stochastic learning algorithm for binary linear classification in the primal space. The perceptron cycles repeatedly, one sample at a time, updating the weight vector accordingly, until an appropriate condition is satisfied. By updating cyclically, these types of algorithms are able to process large amounts of data at a much faster speeds with low memory resources, consequently making them suitable for handling large datasets.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An approach similar to that of the perceptron aims to solve the regularized soft-margin loss through stochastic gradient descent, which allows a perceptron-like update while managing the model capacity. This update is the only modification performed by the algorithm when a new sample is given, only occurs if some loss is incurred, and continues to be performed until some user intervention. Due to a lack of meaningful stopping criteria, the algorithm would keep running indefinitely unless some user intervenes.</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Due to these characteristics, algorithms that use SGD are fundamentally different than methods such as mistake-driven perceptron-like approaches. However, </a:t>
            </a:r>
            <a:r>
              <a:rPr lang="en-US" sz="1200" kern="1200" dirty="0" err="1">
                <a:solidFill>
                  <a:schemeClr val="tx1"/>
                </a:solidFill>
                <a:effectLst/>
                <a:latin typeface="+mn-lt"/>
                <a:ea typeface="+mn-ea"/>
                <a:cs typeface="+mn-cs"/>
              </a:rPr>
              <a:t>Collobert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Bengio</a:t>
            </a:r>
            <a:r>
              <a:rPr lang="en-US" sz="1200" kern="1200" dirty="0">
                <a:solidFill>
                  <a:schemeClr val="tx1"/>
                </a:solidFill>
                <a:effectLst/>
                <a:latin typeface="+mn-lt"/>
                <a:ea typeface="+mn-ea"/>
                <a:cs typeface="+mn-cs"/>
              </a:rPr>
              <a:t> later showed that with early stopping, the capacity of the perceptron could be controlled, using the idea of the margin. They also showed that it can be computationally expensive to train SVMs and </a:t>
            </a:r>
            <a:r>
              <a:rPr lang="en-US" sz="1200" kern="1200" dirty="0" err="1">
                <a:solidFill>
                  <a:schemeClr val="tx1"/>
                </a:solidFill>
                <a:effectLst/>
                <a:latin typeface="+mn-lt"/>
                <a:ea typeface="+mn-ea"/>
                <a:cs typeface="+mn-cs"/>
              </a:rPr>
              <a:t>perceptrons</a:t>
            </a:r>
            <a:r>
              <a:rPr lang="en-US" sz="1200" kern="1200" dirty="0">
                <a:solidFill>
                  <a:schemeClr val="tx1"/>
                </a:solidFill>
                <a:effectLst/>
                <a:latin typeface="+mn-lt"/>
                <a:ea typeface="+mn-ea"/>
                <a:cs typeface="+mn-cs"/>
              </a:rPr>
              <a:t> using SGD due to the regularization term, i.e. the term that controls the models capacity, and then showed alternative methods for remedying this issue. Namely, early stopping, and the removal of the regularization term or the learning rate, can control the size of the margin. However, this then raises the question about knowing when it is early enough to stop. This issue, along with the fact that solving the L1-SVM problem in the primal provides a better approximate solution than solving the dual, inspired the investigation for OLLAWV.</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36</a:t>
            </a:fld>
            <a:endParaRPr lang="en-US"/>
          </a:p>
        </p:txBody>
      </p:sp>
    </p:spTree>
    <p:extLst>
      <p:ext uri="{BB962C8B-B14F-4D97-AF65-F5344CB8AC3E}">
        <p14:creationId xmlns:p14="http://schemas.microsoft.com/office/powerpoint/2010/main" val="192453241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OLLAWV is an iterative, online learning algorithm for solving the L1-SVM problem using a novel model update procedure while implementing a self-stopping condition. The inspiration behind OLLAWV came from~\cite{kecman2016fast} which presented a generic online learning algorithm tailored not only for SVMs, but also for various other popular classifiers that use different risk functions, with or without a regularization term. The difference, novelty, and advantage of OLLAWV resides in its iterative method, where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the most violating sample i.e., of the \</a:t>
            </a:r>
            <a:r>
              <a:rPr lang="en-US" sz="1200" kern="1200" dirty="0" err="1">
                <a:solidFill>
                  <a:schemeClr val="tx1"/>
                </a:solidFill>
                <a:effectLst/>
                <a:latin typeface="+mn-lt"/>
                <a:ea typeface="+mn-ea"/>
                <a:cs typeface="+mn-cs"/>
              </a:rPr>
              <a:t>textit</a:t>
            </a:r>
            <a:r>
              <a:rPr lang="en-US" sz="1200" kern="1200" dirty="0">
                <a:solidFill>
                  <a:schemeClr val="tx1"/>
                </a:solidFill>
                <a:effectLst/>
                <a:latin typeface="+mn-lt"/>
                <a:ea typeface="+mn-ea"/>
                <a:cs typeface="+mn-cs"/>
              </a:rPr>
              <a:t>{worst-violator}, is only updated in each iteration. A worst violating sample is defined as the sample that has the largest error with respect to the current decision function. Rather than randomly selecting samples to update per iteration, OLLAWV selects (without replacement) the most incorrectly classified sample and updates the model accordingly. By iteratively updating the model using only the worst-violator, the model is essentially finding its support vectors, as well as implicitly defining a stopping criterion. If there are no more violating samples, the algorithm terminates, eliminating the need to define the number of iterations for an algorithm to perform before returning the model, as is the case with most contemporary online algorithms.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OLLAWV performs stochastic gradient descent on the primal L1-SVM objective function.</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37</a:t>
            </a:fld>
            <a:endParaRPr lang="en-US"/>
          </a:p>
        </p:txBody>
      </p:sp>
    </p:spTree>
    <p:extLst>
      <p:ext uri="{BB962C8B-B14F-4D97-AF65-F5344CB8AC3E}">
        <p14:creationId xmlns:p14="http://schemas.microsoft.com/office/powerpoint/2010/main" val="33249947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First, we’ll begin with multiple target learning</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Multi-target learning is a challenging task that consists of creating predictive models for problems with multiple outputs </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So, each sample is associated with more than a single output, or target (describe the data example)</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628650" lvl="1" indent="-171450">
              <a:buFont typeface="Arial" panose="020B0604020202020204" pitchFamily="34" charset="0"/>
              <a:buChar char="•"/>
            </a:pPr>
            <a:r>
              <a:rPr lang="en-US" dirty="0"/>
              <a:t>Since the targets are produced by the same system, this implies that they might be correlated</a:t>
            </a:r>
          </a:p>
          <a:p>
            <a:pPr marL="628650" lvl="1" indent="-171450">
              <a:buFont typeface="Arial" panose="020B0604020202020204" pitchFamily="34" charset="0"/>
              <a:buChar char="•"/>
            </a:pPr>
            <a:endParaRPr lang="en-US" dirty="0"/>
          </a:p>
          <a:p>
            <a:pPr marL="628650" lvl="1" indent="-171450">
              <a:buFont typeface="Arial" panose="020B0604020202020204" pitchFamily="34" charset="0"/>
              <a:buChar char="•"/>
            </a:pPr>
            <a:r>
              <a:rPr lang="en-US" dirty="0"/>
              <a:t>Many types of multi-target</a:t>
            </a:r>
          </a:p>
          <a:p>
            <a:pPr marL="1085850" lvl="2" indent="-171450">
              <a:buFont typeface="Arial" panose="020B0604020202020204" pitchFamily="34" charset="0"/>
              <a:buChar char="•"/>
            </a:pPr>
            <a:r>
              <a:rPr lang="en-US" dirty="0"/>
              <a:t>Multi-label classification</a:t>
            </a:r>
          </a:p>
          <a:p>
            <a:pPr marL="1085850" lvl="2" indent="-171450">
              <a:buFont typeface="Arial" panose="020B0604020202020204" pitchFamily="34" charset="0"/>
              <a:buChar char="•"/>
            </a:pPr>
            <a:r>
              <a:rPr lang="en-US" dirty="0"/>
              <a:t>Multi-target regression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For the purpose of this work, we focus on MTR</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a:t>
            </a:fld>
            <a:endParaRPr lang="en-US"/>
          </a:p>
        </p:txBody>
      </p:sp>
    </p:spTree>
    <p:extLst>
      <p:ext uri="{BB962C8B-B14F-4D97-AF65-F5344CB8AC3E}">
        <p14:creationId xmlns:p14="http://schemas.microsoft.com/office/powerpoint/2010/main" val="85124991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OLLAWV is an iterative, online learning algorithm for solving the L1-SVM problem using a novel model update procedure while implementing a self-stopping condition. The inspiration behind OLLAWV came from~\cite{kecman2016fast} which presented a generic online learning algorithm tailored not only for SVMs, but also for various other popular classifiers that use different risk functions, with or without a regularization term. The difference, novelty, and advantage of OLLAWV resides in its iterative method, where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the most violating sample i.e., of the \</a:t>
            </a:r>
            <a:r>
              <a:rPr lang="en-US" sz="1200" kern="1200" dirty="0" err="1">
                <a:solidFill>
                  <a:schemeClr val="tx1"/>
                </a:solidFill>
                <a:effectLst/>
                <a:latin typeface="+mn-lt"/>
                <a:ea typeface="+mn-ea"/>
                <a:cs typeface="+mn-cs"/>
              </a:rPr>
              <a:t>textit</a:t>
            </a:r>
            <a:r>
              <a:rPr lang="en-US" sz="1200" kern="1200" dirty="0">
                <a:solidFill>
                  <a:schemeClr val="tx1"/>
                </a:solidFill>
                <a:effectLst/>
                <a:latin typeface="+mn-lt"/>
                <a:ea typeface="+mn-ea"/>
                <a:cs typeface="+mn-cs"/>
              </a:rPr>
              <a:t>{worst-violator}, is only updated in each iteration. A worst violating sample is defined as the sample that has the largest error with respect to the current decision function. Rather than randomly selecting samples to update per iteration, OLLAWV selects (without replacement) the most incorrectly classified sample and updates the model accordingly. By iteratively updating the model using only the worst-violator, the model is essentially finding its support vectors, as well as implicitly defining a stopping criterion. If there are no more violating samples, the algorithm terminates, eliminating the need to define the number of iterations for an algorithm to perform before returning the model, as is the case with most contemporary online algorithms.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OLLAWV performs stochastic gradient descent on the primal L1-SVM objective function.</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38</a:t>
            </a:fld>
            <a:endParaRPr lang="en-US"/>
          </a:p>
        </p:txBody>
      </p:sp>
    </p:spTree>
    <p:extLst>
      <p:ext uri="{BB962C8B-B14F-4D97-AF65-F5344CB8AC3E}">
        <p14:creationId xmlns:p14="http://schemas.microsoft.com/office/powerpoint/2010/main" val="20253458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39</a:t>
            </a:fld>
            <a:endParaRPr lang="en-US"/>
          </a:p>
        </p:txBody>
      </p:sp>
    </p:spTree>
    <p:extLst>
      <p:ext uri="{BB962C8B-B14F-4D97-AF65-F5344CB8AC3E}">
        <p14:creationId xmlns:p14="http://schemas.microsoft.com/office/powerpoint/2010/main" val="16333831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2 experimental setups were conducted: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SVM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non-SVM</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SVM:</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NNISDA vs. MNSVM</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considerable performance in run time, memory consumption, and accuracy against the popular and widely used LIBSVM and </a:t>
            </a:r>
            <a:r>
              <a:rPr lang="en-US" sz="1200" kern="1200" dirty="0" err="1">
                <a:solidFill>
                  <a:schemeClr val="tx1"/>
                </a:solidFill>
                <a:effectLst/>
                <a:latin typeface="+mn-lt"/>
                <a:ea typeface="+mn-ea"/>
                <a:cs typeface="+mn-cs"/>
              </a:rPr>
              <a:t>LibCVM</a:t>
            </a:r>
            <a:r>
              <a:rPr lang="en-US" sz="1200" kern="1200" dirty="0">
                <a:solidFill>
                  <a:schemeClr val="tx1"/>
                </a:solidFill>
                <a:effectLst/>
                <a:latin typeface="+mn-lt"/>
                <a:ea typeface="+mn-ea"/>
                <a:cs typeface="+mn-cs"/>
              </a:rPr>
              <a:t> packages</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For MNSVM: outperform both L1 and L2 implementations of LIBSVM + BVM from </a:t>
            </a:r>
            <a:r>
              <a:rPr lang="en-US" sz="1200" kern="1200" dirty="0" err="1">
                <a:solidFill>
                  <a:schemeClr val="tx1"/>
                </a:solidFill>
                <a:effectLst/>
                <a:latin typeface="+mn-lt"/>
                <a:ea typeface="+mn-ea"/>
                <a:cs typeface="+mn-cs"/>
              </a:rPr>
              <a:t>LibCVM</a:t>
            </a:r>
            <a:endParaRPr lang="en-US" sz="1200" kern="1200" dirty="0">
              <a:solidFill>
                <a:schemeClr val="tx1"/>
              </a:solidFill>
              <a:effectLst/>
              <a:latin typeface="+mn-lt"/>
              <a:ea typeface="+mn-ea"/>
              <a:cs typeface="+mn-cs"/>
            </a:endParaRP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NNISDA was compared to MNSVM and improved runtime performance</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Controlled Experimental </a:t>
            </a:r>
            <a:r>
              <a:rPr lang="en-US" sz="1200" kern="1200" dirty="0" err="1">
                <a:solidFill>
                  <a:schemeClr val="tx1"/>
                </a:solidFill>
                <a:effectLst/>
                <a:latin typeface="+mn-lt"/>
                <a:ea typeface="+mn-ea"/>
                <a:cs typeface="+mn-cs"/>
              </a:rPr>
              <a:t>Env</a:t>
            </a:r>
            <a:endParaRPr lang="en-US" sz="1200" kern="1200" dirty="0">
              <a:solidFill>
                <a:schemeClr val="tx1"/>
              </a:solidFill>
              <a:effectLst/>
              <a:latin typeface="+mn-lt"/>
              <a:ea typeface="+mn-ea"/>
              <a:cs typeface="+mn-cs"/>
            </a:endParaRP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All were implemented in C++ in a framework called GSVM - Command Line Tool for Geometric SVM </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Same Machine</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Same hyperparameters</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Pairwise approach: c(c - 1)/2</a:t>
            </a:r>
          </a:p>
          <a:p>
            <a:pPr marL="1085850" lvl="2"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Non-SVM:</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Chose those algorithms because competitive and popular + available for use in Weka</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Implemented in Java</a:t>
            </a: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lvl="0" indent="-171450">
              <a:buFont typeface="Arial" panose="020B0604020202020204" pitchFamily="34" charset="0"/>
              <a:buChar char="•"/>
            </a:pPr>
            <a:r>
              <a:rPr lang="en-US" sz="1200" kern="1200" dirty="0">
                <a:solidFill>
                  <a:schemeClr val="tx1"/>
                </a:solidFill>
                <a:effectLst/>
                <a:latin typeface="+mn-lt"/>
                <a:ea typeface="+mn-ea"/>
                <a:cs typeface="+mn-cs"/>
              </a:rPr>
              <a:t>Both environments:</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Strict nested 5 fold CV</a:t>
            </a:r>
          </a:p>
          <a:p>
            <a:pPr marL="1085850" lvl="2" indent="-171450">
              <a:buFont typeface="Arial" panose="020B0604020202020204" pitchFamily="34" charset="0"/>
              <a:buChar char="•"/>
            </a:pPr>
            <a:r>
              <a:rPr lang="en-US" sz="1200" kern="1200" dirty="0">
                <a:solidFill>
                  <a:schemeClr val="tx1"/>
                </a:solidFill>
                <a:effectLst/>
                <a:latin typeface="+mn-lt"/>
                <a:ea typeface="+mn-ea"/>
                <a:cs typeface="+mn-cs"/>
              </a:rPr>
              <a:t>It ensures the class labels of the test data will not be seen when tuning the hyperparameters, which is consistent with real-world applications. </a:t>
            </a:r>
          </a:p>
          <a:p>
            <a:pPr marL="628650" lvl="1" indent="-171450">
              <a:buFont typeface="Arial" panose="020B0604020202020204" pitchFamily="34" charset="0"/>
              <a:buChar char="•"/>
            </a:pPr>
            <a:r>
              <a:rPr lang="en-US" sz="1200" kern="1200" dirty="0">
                <a:solidFill>
                  <a:schemeClr val="tx1"/>
                </a:solidFill>
                <a:effectLst/>
                <a:latin typeface="+mn-lt"/>
                <a:ea typeface="+mn-ea"/>
                <a:cs typeface="+mn-cs"/>
              </a:rPr>
              <a:t>Linear transformation of features to range [0,1]</a:t>
            </a: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628650" lvl="1" indent="-171450">
              <a:buFont typeface="Arial" panose="020B0604020202020204" pitchFamily="34" charset="0"/>
              <a:buChar cha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6651876-69CE-944D-BB5F-C8369DB2AA2E}" type="slidenum">
              <a:rPr lang="en-US" smtClean="0"/>
              <a:t>40</a:t>
            </a:fld>
            <a:endParaRPr lang="en-US"/>
          </a:p>
        </p:txBody>
      </p:sp>
    </p:spTree>
    <p:extLst>
      <p:ext uri="{BB962C8B-B14F-4D97-AF65-F5344CB8AC3E}">
        <p14:creationId xmlns:p14="http://schemas.microsoft.com/office/powerpoint/2010/main" val="111462833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results in the Table indicate that OLLAWV outperforms NNISDA and MNSVM in terms of accuracy, run time, and model complexity.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Although the differences in accuracy between the methods is not very large, on average, OLLAWV is about $2$ times faster than NNISDA and MNSVM.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mentioned previously, OLLAWV aims to speed up the learning process without sacrificing the model's accuracy. This stems from OLLAWV's ability to produce sparse models, as is shown by the averaged percentage of support vectors.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speedup that OLLAWV presents is proportional to the model complexity and the experimental results show that OLLAWV produces, on average, models that are $1.7$ times smaller than the two state-of-the-art methods used. This highlights the applicability and advantage that OLLAWV has for learning from large datasets. </a:t>
            </a:r>
          </a:p>
          <a:p>
            <a:endParaRPr lang="en-US" sz="1200" kern="1200" dirty="0">
              <a:solidFill>
                <a:schemeClr val="tx1"/>
              </a:solidFill>
              <a:effectLst/>
              <a:latin typeface="+mn-lt"/>
              <a:ea typeface="+mn-ea"/>
              <a:cs typeface="+mn-cs"/>
            </a:endParaRPr>
          </a:p>
          <a:p>
            <a:r>
              <a:rPr lang="en-US" sz="1200" kern="1200" dirty="0" err="1">
                <a:solidFill>
                  <a:schemeClr val="tx1"/>
                </a:solidFill>
                <a:effectLst/>
                <a:latin typeface="+mn-lt"/>
                <a:ea typeface="+mn-ea"/>
                <a:cs typeface="+mn-cs"/>
              </a:rPr>
              <a:t>Bonf</a:t>
            </a:r>
            <a:r>
              <a:rPr lang="en-US" sz="1200" kern="1200" dirty="0">
                <a:solidFill>
                  <a:schemeClr val="tx1"/>
                </a:solidFill>
                <a:effectLst/>
                <a:latin typeface="+mn-lt"/>
                <a:ea typeface="+mn-ea"/>
                <a:cs typeface="+mn-cs"/>
              </a:rPr>
              <a:t> Figures show the results of the statistical analysis for accuracy, run time, and percentage of support vectors. Figures CPU and SV show that OLLAWV is statistically significantly better than MNSVM and NNISDA for run time and percentage of support vectors (model size). At the same time, Figure ACC emphasizes what was mentioned earlier: OLLAWV is shown to speed up the learning process without sacrificing model accuracy against the popular methods used. </a:t>
            </a: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41</a:t>
            </a:fld>
            <a:endParaRPr lang="en-US"/>
          </a:p>
        </p:txBody>
      </p:sp>
    </p:spTree>
    <p:extLst>
      <p:ext uri="{BB962C8B-B14F-4D97-AF65-F5344CB8AC3E}">
        <p14:creationId xmlns:p14="http://schemas.microsoft.com/office/powerpoint/2010/main" val="11647813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Table displays the accuracy results for all algorithms, standard deviation for accuracy per outer fold, the average values across all datasets, and the algorithm ranks.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As the results indicate, OLLAWV outperforms all other methods.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The Friedman test indicates that OLLAWV performs significantly better than the competing methods for $\alpha = 0.05$ and is ranked first.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Figure~\ref{</a:t>
            </a:r>
            <a:r>
              <a:rPr lang="en-US" sz="1200" kern="1200" dirty="0" err="1">
                <a:solidFill>
                  <a:schemeClr val="tx1"/>
                </a:solidFill>
                <a:effectLst/>
                <a:latin typeface="+mn-lt"/>
                <a:ea typeface="+mn-ea"/>
                <a:cs typeface="+mn-cs"/>
              </a:rPr>
              <a:t>fig:BonfDunnaccOther</a:t>
            </a:r>
            <a:r>
              <a:rPr lang="en-US" sz="1200" kern="1200" dirty="0">
                <a:solidFill>
                  <a:schemeClr val="tx1"/>
                </a:solidFill>
                <a:effectLst/>
                <a:latin typeface="+mn-lt"/>
                <a:ea typeface="+mn-ea"/>
                <a:cs typeface="+mn-cs"/>
              </a:rPr>
              <a:t>} shows the critical distance bar (which is $1.391$), and indicates that all other algorithms perform statistically worse than OLLAWV, except for $k$-NN. </a:t>
            </a:r>
            <a:br>
              <a:rPr lang="en-US" dirty="0"/>
            </a:b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42</a:t>
            </a:fld>
            <a:endParaRPr lang="en-US"/>
          </a:p>
        </p:txBody>
      </p:sp>
    </p:spTree>
    <p:extLst>
      <p:ext uri="{BB962C8B-B14F-4D97-AF65-F5344CB8AC3E}">
        <p14:creationId xmlns:p14="http://schemas.microsoft.com/office/powerpoint/2010/main" val="107620063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chapter proposed a novel online learning procedure and algorithm for solving the L1-SVM problem, which is a unique method in terms of both iterating over samples and updating the model. A new stopping criterion for the stochastic gradient procedure is also proposed. The model is updated by changing the weight $\</a:t>
            </a:r>
            <a:r>
              <a:rPr lang="en-US" sz="1200" kern="1200" dirty="0" err="1">
                <a:solidFill>
                  <a:schemeClr val="tx1"/>
                </a:solidFill>
                <a:effectLst/>
                <a:latin typeface="+mn-lt"/>
                <a:ea typeface="+mn-ea"/>
                <a:cs typeface="+mn-cs"/>
              </a:rPr>
              <a:t>alpha_i</a:t>
            </a:r>
            <a:r>
              <a:rPr lang="en-US" sz="1200" kern="1200" dirty="0">
                <a:solidFill>
                  <a:schemeClr val="tx1"/>
                </a:solidFill>
                <a:effectLst/>
                <a:latin typeface="+mn-lt"/>
                <a:ea typeface="+mn-ea"/>
                <a:cs typeface="+mn-cs"/>
              </a:rPr>
              <a:t>$ of a single worst-violator per iteration and stops when all violating samples i.e., support vectors, are found. Finding the worst-violators is done without replacement. Such an approach results in a significant shortening of training time, as well as in a huge decrease in the resulting model size. The key features of the proposed algorithm, OLLAWV, stem from its implicit ability of finding support vectors and its self-stopping condition. This design was devised to address the limitations presented by current SVM solvers. </a:t>
            </a:r>
            <a:br>
              <a:rPr lang="en-US" dirty="0"/>
            </a:br>
            <a:r>
              <a:rPr lang="en-US" sz="1200" kern="1200" dirty="0">
                <a:solidFill>
                  <a:schemeClr val="tx1"/>
                </a:solidFill>
                <a:effectLst/>
                <a:latin typeface="+mn-lt"/>
                <a:ea typeface="+mn-ea"/>
                <a:cs typeface="+mn-cs"/>
              </a:rPr>
              <a:t>The first experimental study demonstrates the better performance of OLLAWV compared with state-of-the-art SVM solvers (MNSVM and NNISDA) which have been shown to outperform the popular SMO implementation in the LIBSVM package. The results for accuracy, run time, and percentage of support-vectors, obtained by the strict nested cross-validation procedure, were compared and further validated using statistical analysis with non-parametric tests. They highlighted the advantages and major speedup achieved by OLLAWV against the competing MNSVM and NNISDA. The second, supplemental experimental study evaluated the performance of OLLAWV against $5$ popular non-SVM methods, showing the better performance of OLLAWV against all five non-SVM algorithms ($k$-Nearest Neighbors ($k$-NN), J48, </a:t>
            </a:r>
            <a:r>
              <a:rPr lang="en-US" sz="1200" kern="1200" dirty="0" err="1">
                <a:solidFill>
                  <a:schemeClr val="tx1"/>
                </a:solidFill>
                <a:effectLst/>
                <a:latin typeface="+mn-lt"/>
                <a:ea typeface="+mn-ea"/>
                <a:cs typeface="+mn-cs"/>
              </a:rPr>
              <a:t>JRip</a:t>
            </a:r>
            <a:r>
              <a:rPr lang="en-US" sz="1200" kern="1200" dirty="0">
                <a:solidFill>
                  <a:schemeClr val="tx1"/>
                </a:solidFill>
                <a:effectLst/>
                <a:latin typeface="+mn-lt"/>
                <a:ea typeface="+mn-ea"/>
                <a:cs typeface="+mn-cs"/>
              </a:rPr>
              <a:t>, Na\"</a:t>
            </a:r>
            <a:r>
              <a:rPr lang="en-US" sz="1200" kern="1200" dirty="0" err="1">
                <a:solidFill>
                  <a:schemeClr val="tx1"/>
                </a:solidFill>
                <a:effectLst/>
                <a:latin typeface="+mn-lt"/>
                <a:ea typeface="+mn-ea"/>
                <a:cs typeface="+mn-cs"/>
              </a:rPr>
              <a:t>ive</a:t>
            </a:r>
            <a:r>
              <a:rPr lang="en-US" sz="1200" kern="1200" dirty="0">
                <a:solidFill>
                  <a:schemeClr val="tx1"/>
                </a:solidFill>
                <a:effectLst/>
                <a:latin typeface="+mn-lt"/>
                <a:ea typeface="+mn-ea"/>
                <a:cs typeface="+mn-cs"/>
              </a:rPr>
              <a:t> Bayes, and Logistic). The proposal, OLLAWV, performs statistically better in terms of run time and model size across all $23$ evaluated benchmark datasets, without compromising accuracy. The research outcomes of this chapter have been published in~\cite{melki2018ollawv}.</a:t>
            </a: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43</a:t>
            </a:fld>
            <a:endParaRPr lang="en-US"/>
          </a:p>
        </p:txBody>
      </p:sp>
    </p:spTree>
    <p:extLst>
      <p:ext uri="{BB962C8B-B14F-4D97-AF65-F5344CB8AC3E}">
        <p14:creationId xmlns:p14="http://schemas.microsoft.com/office/powerpoint/2010/main" val="9611295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45</a:t>
            </a:fld>
            <a:endParaRPr lang="en-US"/>
          </a:p>
        </p:txBody>
      </p:sp>
    </p:spTree>
    <p:extLst>
      <p:ext uri="{BB962C8B-B14F-4D97-AF65-F5344CB8AC3E}">
        <p14:creationId xmlns:p14="http://schemas.microsoft.com/office/powerpoint/2010/main" val="355577455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46</a:t>
            </a:fld>
            <a:endParaRPr lang="en-US"/>
          </a:p>
        </p:txBody>
      </p:sp>
    </p:spTree>
    <p:extLst>
      <p:ext uri="{BB962C8B-B14F-4D97-AF65-F5344CB8AC3E}">
        <p14:creationId xmlns:p14="http://schemas.microsoft.com/office/powerpoint/2010/main" val="109151610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47</a:t>
            </a:fld>
            <a:endParaRPr lang="en-US"/>
          </a:p>
        </p:txBody>
      </p:sp>
    </p:spTree>
    <p:extLst>
      <p:ext uri="{BB962C8B-B14F-4D97-AF65-F5344CB8AC3E}">
        <p14:creationId xmlns:p14="http://schemas.microsoft.com/office/powerpoint/2010/main" val="360021637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48</a:t>
            </a:fld>
            <a:endParaRPr lang="en-US"/>
          </a:p>
        </p:txBody>
      </p:sp>
    </p:spTree>
    <p:extLst>
      <p:ext uri="{BB962C8B-B14F-4D97-AF65-F5344CB8AC3E}">
        <p14:creationId xmlns:p14="http://schemas.microsoft.com/office/powerpoint/2010/main" val="8210285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MIL is a generalization of super...</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instances in the bag are somehow related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We don't know the Individual labels within the bag - this makes it a form of semi-supervised learning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only label that we know is the bag label - the way this label is assigned is dictated by some MI- Assumption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Describe the data</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Given these two learning paradigms, we now move on to our contributions</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4</a:t>
            </a:fld>
            <a:endParaRPr lang="en-US"/>
          </a:p>
        </p:txBody>
      </p:sp>
    </p:spTree>
    <p:extLst>
      <p:ext uri="{BB962C8B-B14F-4D97-AF65-F5344CB8AC3E}">
        <p14:creationId xmlns:p14="http://schemas.microsoft.com/office/powerpoint/2010/main" val="24998257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54</a:t>
            </a:fld>
            <a:endParaRPr lang="en-US"/>
          </a:p>
        </p:txBody>
      </p:sp>
    </p:spTree>
    <p:extLst>
      <p:ext uri="{BB962C8B-B14F-4D97-AF65-F5344CB8AC3E}">
        <p14:creationId xmlns:p14="http://schemas.microsoft.com/office/powerpoint/2010/main" val="130094740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Multiple-Target Regression</a:t>
            </a:r>
          </a:p>
          <a:p>
            <a:pPr lvl="1"/>
            <a:r>
              <a:rPr lang="en-US" sz="1800" dirty="0"/>
              <a:t>Three unique approaches were proposed: the baseline problem transformation SVR, an ensemble of randomly generated chains using this base model SVRRC, and a maximally correlated chained model SVRCC. </a:t>
            </a:r>
          </a:p>
          <a:p>
            <a:pPr lvl="1"/>
            <a:r>
              <a:rPr lang="en-US" sz="1800" dirty="0"/>
              <a:t>SVRCC was shown to capture target correlations accurately, providing the best results among the contributions and against the methods compared. </a:t>
            </a:r>
          </a:p>
          <a:p>
            <a:endParaRPr lang="en-US" sz="2400" dirty="0"/>
          </a:p>
          <a:p>
            <a:r>
              <a:rPr lang="en-US" sz="2400" dirty="0"/>
              <a:t>Multiple-Instance Classification</a:t>
            </a:r>
          </a:p>
          <a:p>
            <a:pPr lvl="1"/>
            <a:r>
              <a:rPr lang="en-US" sz="1800" dirty="0"/>
              <a:t>A novel multiple-instance bag-level formulation and algorithm, dubbed MIRSVM, with a bag-representative selector, are proposed. </a:t>
            </a:r>
          </a:p>
          <a:p>
            <a:pPr lvl="1"/>
            <a:r>
              <a:rPr lang="en-US" sz="1800" dirty="0"/>
              <a:t>MIRSVM outperformed current contemporary SVM multi-instance algorithms, as well as other algorithms of different classes. </a:t>
            </a:r>
            <a:endParaRPr lang="en-US" sz="10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56</a:t>
            </a:fld>
            <a:endParaRPr lang="en-US"/>
          </a:p>
        </p:txBody>
      </p:sp>
    </p:spTree>
    <p:extLst>
      <p:ext uri="{BB962C8B-B14F-4D97-AF65-F5344CB8AC3E}">
        <p14:creationId xmlns:p14="http://schemas.microsoft.com/office/powerpoint/2010/main" val="164900049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400" dirty="0"/>
              <a:t>Multiple-Target Regression</a:t>
            </a:r>
          </a:p>
          <a:p>
            <a:pPr lvl="1"/>
            <a:r>
              <a:rPr lang="en-US" sz="1800" dirty="0"/>
              <a:t>Three unique approaches were proposed: the baseline problem transformation SVR, an ensemble of randomly generated chains using this base model SVRRC, and a maximally correlated chained model SVRCC. </a:t>
            </a:r>
          </a:p>
          <a:p>
            <a:pPr lvl="1"/>
            <a:r>
              <a:rPr lang="en-US" sz="1800" dirty="0"/>
              <a:t>SVRCC was shown to capture target correlations accurately, providing the best results among the contributions and against the methods compared. </a:t>
            </a:r>
          </a:p>
          <a:p>
            <a:endParaRPr lang="en-US" sz="2400" dirty="0"/>
          </a:p>
          <a:p>
            <a:r>
              <a:rPr lang="en-US" sz="2400" dirty="0"/>
              <a:t>Multiple-Instance Classification</a:t>
            </a:r>
          </a:p>
          <a:p>
            <a:pPr lvl="1"/>
            <a:r>
              <a:rPr lang="en-US" sz="1800" dirty="0"/>
              <a:t>A novel multiple-instance bag-level formulation and algorithm, dubbed MIRSVM, with a bag-representative selector, are proposed. </a:t>
            </a:r>
          </a:p>
          <a:p>
            <a:pPr lvl="1"/>
            <a:r>
              <a:rPr lang="en-US" sz="1800" dirty="0"/>
              <a:t>MIRSVM outperformed current contemporary SVM multi-instance algorithms, as well as other algorithms of different classes. </a:t>
            </a:r>
            <a:endParaRPr lang="en-US" sz="1000"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57</a:t>
            </a:fld>
            <a:endParaRPr lang="en-US"/>
          </a:p>
        </p:txBody>
      </p:sp>
    </p:spTree>
    <p:extLst>
      <p:ext uri="{BB962C8B-B14F-4D97-AF65-F5344CB8AC3E}">
        <p14:creationId xmlns:p14="http://schemas.microsoft.com/office/powerpoint/2010/main" val="348608721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63</a:t>
            </a:fld>
            <a:endParaRPr lang="en-US"/>
          </a:p>
        </p:txBody>
      </p:sp>
    </p:spTree>
    <p:extLst>
      <p:ext uri="{BB962C8B-B14F-4D97-AF65-F5344CB8AC3E}">
        <p14:creationId xmlns:p14="http://schemas.microsoft.com/office/powerpoint/2010/main" val="125047042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64</a:t>
            </a:fld>
            <a:endParaRPr lang="en-US"/>
          </a:p>
        </p:txBody>
      </p:sp>
    </p:spTree>
    <p:extLst>
      <p:ext uri="{BB962C8B-B14F-4D97-AF65-F5344CB8AC3E}">
        <p14:creationId xmlns:p14="http://schemas.microsoft.com/office/powerpoint/2010/main" val="5210920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kern="1200" dirty="0">
                <a:solidFill>
                  <a:schemeClr val="tx1"/>
                </a:solidFill>
                <a:effectLst/>
                <a:latin typeface="+mn-lt"/>
                <a:ea typeface="+mn-ea"/>
                <a:cs typeface="+mn-cs"/>
              </a:rPr>
              <a:t>Support vector machines (SVM), represent popular linear and non-linear (kernelized) learning algorithms based on the idea of a large-margin classifier.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SVMs are similar to other machine learning techniques, but literature shows that they usually outperform them in terms of scalability, computational efficiency, and robustness against outliers.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They are known for creating sparse and non-linear classifiers, making them suitable for handling large datasets. </a:t>
            </a:r>
            <a:endParaRPr lang="en-US" dirty="0"/>
          </a:p>
          <a:p>
            <a:endParaRPr lang="en-US" dirty="0"/>
          </a:p>
          <a:p>
            <a:pPr marL="171450" indent="-171450">
              <a:buFont typeface="Arial" panose="020B0604020202020204" pitchFamily="34" charset="0"/>
              <a:buChar char="•"/>
            </a:pPr>
            <a:r>
              <a:rPr lang="en-US" dirty="0"/>
              <a:t>The goal of SVC is to learn a classifier f(x), that maximizes the margin of separability between classes while minimizing the loss or error. In this case, the error is the hinge loss function, which is key to the SVMs model sparsity.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[SHOW ANIMATION] The margin is maximized by minimizing the norm of w. This is because the size of the margin is inversely proportional to the norm of w. </a:t>
            </a:r>
          </a:p>
          <a:p>
            <a:endParaRPr lang="en-US" dirty="0"/>
          </a:p>
          <a:p>
            <a:pPr marL="171450" indent="-171450">
              <a:buFont typeface="Arial" panose="020B0604020202020204" pitchFamily="34" charset="0"/>
              <a:buChar char="•"/>
            </a:pPr>
            <a:r>
              <a:rPr lang="en-US" dirty="0"/>
              <a:t>Here C controls the tradeoff of margin maximization and error minimization.</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REGRESSION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support vector machine was applied to the regression case, maintaining all the maximal margin algorithmic features.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goal is to learn a function f(x) with at most </a:t>
            </a:r>
            <a:r>
              <a:rPr lang="el-GR" sz="1200" kern="1200" dirty="0">
                <a:solidFill>
                  <a:schemeClr val="tx1"/>
                </a:solidFill>
                <a:effectLst/>
                <a:latin typeface="+mn-lt"/>
                <a:ea typeface="+mn-ea"/>
                <a:cs typeface="+mn-cs"/>
              </a:rPr>
              <a:t>ε </a:t>
            </a:r>
            <a:r>
              <a:rPr lang="en-US" sz="1200" kern="1200" dirty="0">
                <a:solidFill>
                  <a:schemeClr val="tx1"/>
                </a:solidFill>
                <a:effectLst/>
                <a:latin typeface="+mn-lt"/>
                <a:ea typeface="+mn-ea"/>
                <a:cs typeface="+mn-cs"/>
              </a:rPr>
              <a:t>deviation from the true targets </a:t>
            </a:r>
            <a:r>
              <a:rPr lang="en-US" sz="1200" kern="1200" dirty="0" err="1">
                <a:solidFill>
                  <a:schemeClr val="tx1"/>
                </a:solidFill>
                <a:effectLst/>
                <a:latin typeface="+mn-lt"/>
                <a:ea typeface="+mn-ea"/>
                <a:cs typeface="+mn-cs"/>
              </a:rPr>
              <a:t>yi</a:t>
            </a:r>
            <a:r>
              <a:rPr lang="en-US" sz="1200" kern="1200" dirty="0">
                <a:solidFill>
                  <a:schemeClr val="tx1"/>
                </a:solidFill>
                <a:effectLst/>
                <a:latin typeface="+mn-lt"/>
                <a:ea typeface="+mn-ea"/>
                <a:cs typeface="+mn-cs"/>
              </a:rPr>
              <a:t> for all the training data, while being as flat as possible. This was introduced by </a:t>
            </a:r>
            <a:r>
              <a:rPr lang="en-US" sz="1200" kern="1200" dirty="0" err="1">
                <a:solidFill>
                  <a:schemeClr val="tx1"/>
                </a:solidFill>
                <a:effectLst/>
                <a:latin typeface="+mn-lt"/>
                <a:ea typeface="+mn-ea"/>
                <a:cs typeface="+mn-cs"/>
              </a:rPr>
              <a:t>Vapnik’s</a:t>
            </a:r>
            <a:r>
              <a:rPr lang="en-US" sz="1200" kern="1200" dirty="0">
                <a:solidFill>
                  <a:schemeClr val="tx1"/>
                </a:solidFill>
                <a:effectLst/>
                <a:latin typeface="+mn-lt"/>
                <a:ea typeface="+mn-ea"/>
                <a:cs typeface="+mn-cs"/>
              </a:rPr>
              <a:t> linear loss function with </a:t>
            </a:r>
            <a:r>
              <a:rPr lang="el-GR" sz="1200" kern="1200" dirty="0">
                <a:solidFill>
                  <a:schemeClr val="tx1"/>
                </a:solidFill>
                <a:effectLst/>
                <a:latin typeface="+mn-lt"/>
                <a:ea typeface="+mn-ea"/>
                <a:cs typeface="+mn-cs"/>
              </a:rPr>
              <a:t>ε-</a:t>
            </a:r>
            <a:r>
              <a:rPr lang="en-US" sz="1200" kern="1200" dirty="0">
                <a:solidFill>
                  <a:schemeClr val="tx1"/>
                </a:solidFill>
                <a:effectLst/>
                <a:latin typeface="+mn-lt"/>
                <a:ea typeface="+mn-ea"/>
                <a:cs typeface="+mn-cs"/>
              </a:rPr>
              <a:t>insensitivity zone,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loss is equal to 0 if the difference between the predicted and true output values is less than </a:t>
            </a:r>
            <a:r>
              <a:rPr lang="el-GR" sz="1200" kern="1200" dirty="0">
                <a:solidFill>
                  <a:schemeClr val="tx1"/>
                </a:solidFill>
                <a:effectLst/>
                <a:latin typeface="+mn-lt"/>
                <a:ea typeface="+mn-ea"/>
                <a:cs typeface="+mn-cs"/>
              </a:rPr>
              <a:t>ε. </a:t>
            </a: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I.E. If the predicted value is within the tube, no loss is incurred </a:t>
            </a:r>
            <a:endParaRPr lang="en-US" dirty="0"/>
          </a:p>
          <a:p>
            <a:endParaRPr lang="el-GR"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Now that we’ve introduced the SVM classification and regression problems, this brings us to how to solve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171450" indent="-171450">
              <a:buFont typeface="Arial" panose="020B0604020202020204" pitchFamily="34" charset="0"/>
              <a:buChar char="•"/>
            </a:pP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11</a:t>
            </a:fld>
            <a:endParaRPr lang="en-US"/>
          </a:p>
        </p:txBody>
      </p:sp>
    </p:spTree>
    <p:extLst>
      <p:ext uri="{BB962C8B-B14F-4D97-AF65-F5344CB8AC3E}">
        <p14:creationId xmlns:p14="http://schemas.microsoft.com/office/powerpoint/2010/main" val="33681260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The SVM problem can kernelized to account for non-linearly separable data by using a kernel function where the feature space is mapped to a higher dimensional space, </a:t>
            </a:r>
          </a:p>
          <a:p>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Here, </a:t>
            </a:r>
            <a:r>
              <a:rPr lang="el-GR" sz="1200" kern="1200" dirty="0">
                <a:solidFill>
                  <a:schemeClr val="tx1"/>
                </a:solidFill>
                <a:effectLst/>
                <a:latin typeface="+mn-lt"/>
                <a:ea typeface="+mn-ea"/>
                <a:cs typeface="+mn-cs"/>
              </a:rPr>
              <a:t>φ(·) </a:t>
            </a:r>
            <a:r>
              <a:rPr lang="en-US" sz="1200" kern="1200" dirty="0">
                <a:solidFill>
                  <a:schemeClr val="tx1"/>
                </a:solidFill>
                <a:effectLst/>
                <a:latin typeface="+mn-lt"/>
                <a:ea typeface="+mn-ea"/>
                <a:cs typeface="+mn-cs"/>
              </a:rPr>
              <a:t>represents that mapping function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advantage of utilizing kernels is being able to calculate the inner product in the input space rather than in the very high feature dimensional space</a:t>
            </a:r>
            <a:endParaRPr lang="en-US" dirty="0"/>
          </a:p>
          <a:p>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SVM model output, o, for a given input vector x is defined by the kernel, is given by.. where </a:t>
            </a:r>
            <a:r>
              <a:rPr lang="el-GR" sz="1200" kern="1200" dirty="0">
                <a:solidFill>
                  <a:schemeClr val="tx1"/>
                </a:solidFill>
                <a:effectLst/>
                <a:latin typeface="+mn-lt"/>
                <a:ea typeface="+mn-ea"/>
                <a:cs typeface="+mn-cs"/>
              </a:rPr>
              <a:t>α</a:t>
            </a:r>
            <a:r>
              <a:rPr lang="en-US" sz="1200" kern="1200" dirty="0">
                <a:solidFill>
                  <a:schemeClr val="tx1"/>
                </a:solidFill>
                <a:effectLst/>
                <a:latin typeface="+mn-lt"/>
                <a:ea typeface="+mn-ea"/>
                <a:cs typeface="+mn-cs"/>
              </a:rPr>
              <a:t> are the coefficients, or weights, of the expansion in feature space, and b ∈ R is the so-called bias term. </a:t>
            </a:r>
          </a:p>
          <a:p>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 model is called dense if the absolute value of all its weights are greater than 0, while a sparse model would be one that contains some </a:t>
            </a:r>
            <a:r>
              <a:rPr lang="el-GR" sz="1200" kern="1200" dirty="0">
                <a:solidFill>
                  <a:schemeClr val="tx1"/>
                </a:solidFill>
                <a:effectLst/>
                <a:latin typeface="+mn-lt"/>
                <a:ea typeface="+mn-ea"/>
                <a:cs typeface="+mn-cs"/>
              </a:rPr>
              <a:t>α</a:t>
            </a:r>
            <a:r>
              <a:rPr lang="en-US" sz="1200" kern="1200" dirty="0" err="1">
                <a:solidFill>
                  <a:schemeClr val="tx1"/>
                </a:solidFill>
                <a:effectLst/>
                <a:latin typeface="+mn-lt"/>
                <a:ea typeface="+mn-ea"/>
                <a:cs typeface="+mn-cs"/>
              </a:rPr>
              <a:t>i</a:t>
            </a:r>
            <a:r>
              <a:rPr lang="en-US" sz="1200" kern="1200" dirty="0">
                <a:solidFill>
                  <a:schemeClr val="tx1"/>
                </a:solidFill>
                <a:effectLst/>
                <a:latin typeface="+mn-lt"/>
                <a:ea typeface="+mn-ea"/>
                <a:cs typeface="+mn-cs"/>
              </a:rPr>
              <a:t> = 0. The level of sparseness may vary, but the sparser the model, the more scalable the applications. </a:t>
            </a:r>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12</a:t>
            </a:fld>
            <a:endParaRPr lang="en-US"/>
          </a:p>
        </p:txBody>
      </p:sp>
    </p:spTree>
    <p:extLst>
      <p:ext uri="{BB962C8B-B14F-4D97-AF65-F5344CB8AC3E}">
        <p14:creationId xmlns:p14="http://schemas.microsoft.com/office/powerpoint/2010/main" val="24742744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Although support vector machines represent a major development in machine learning algorithms, in the case of large-scale problems (hundreds of thousands to several millions of samples), the design of SVM training algorithms still has room for improvement. </a:t>
            </a:r>
            <a:endParaRPr lang="en-US" dirty="0"/>
          </a:p>
          <a:p>
            <a:endParaRPr lang="en-US" dirty="0"/>
          </a:p>
          <a:p>
            <a:pPr marL="171450" indent="-171450">
              <a:buFont typeface="Arial" panose="020B0604020202020204" pitchFamily="34" charset="0"/>
              <a:buChar char="•"/>
            </a:pPr>
            <a:r>
              <a:rPr lang="en-US" dirty="0"/>
              <a:t>Traditional QP solvers can be used but they explode with the number of samples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SMO is by far the most popular and widely used method for solving both classification and regression, but it is highly dependent on the SVM hyperparameters. </a:t>
            </a:r>
          </a:p>
          <a:p>
            <a:endParaRPr lang="en-US" dirty="0"/>
          </a:p>
          <a:p>
            <a:pPr marL="171450" indent="-171450">
              <a:buFont typeface="Arial" panose="020B0604020202020204" pitchFamily="34" charset="0"/>
              <a:buChar char="•"/>
            </a:pPr>
            <a:r>
              <a:rPr lang="en-US" dirty="0"/>
              <a:t>Geometric solvers include, such as MN-SVM, BVM, and CVM, however MNSVM has been shown to outperform the popular BVM, CVM, and SMO methods.</a:t>
            </a:r>
          </a:p>
          <a:p>
            <a:endParaRPr lang="en-US" dirty="0"/>
          </a:p>
          <a:p>
            <a:pPr marL="171450" indent="-171450">
              <a:buFont typeface="Arial" panose="020B0604020202020204" pitchFamily="34" charset="0"/>
              <a:buChar char="•"/>
            </a:pPr>
            <a:r>
              <a:rPr lang="en-US" dirty="0"/>
              <a:t>More recently, descent methods (coordinate or stochastic) have been used because of their sub-linear convergence. </a:t>
            </a:r>
          </a:p>
          <a:p>
            <a:endParaRPr lang="en-US" dirty="0"/>
          </a:p>
          <a:p>
            <a:pPr marL="171450" indent="-171450">
              <a:buFont typeface="Arial" panose="020B0604020202020204" pitchFamily="34" charset="0"/>
              <a:buChar char="•"/>
            </a:pPr>
            <a:r>
              <a:rPr lang="en-US" dirty="0"/>
              <a:t>Given these popular solvers, we opted to take the SVM and apply it to the emerging learning paradigms mentioned previously. </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13</a:t>
            </a:fld>
            <a:endParaRPr lang="en-US"/>
          </a:p>
        </p:txBody>
      </p:sp>
    </p:spTree>
    <p:extLst>
      <p:ext uri="{BB962C8B-B14F-4D97-AF65-F5344CB8AC3E}">
        <p14:creationId xmlns:p14="http://schemas.microsoft.com/office/powerpoint/2010/main" val="7916558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will present our 3 contributions for the multi-target regression learning paradigm based on the idea of building chained regressors. </a:t>
            </a:r>
          </a:p>
          <a:p>
            <a:endParaRPr lang="en-US" dirty="0"/>
          </a:p>
          <a:p>
            <a:r>
              <a:rPr lang="en-US" dirty="0"/>
              <a:t>First, I'll give a brief background on some methods for solving this paradigm, then we will dive into the technicalities of my proposals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 Melki et al. “Multi-target support vector regression via correlation regressor chains”. Information Sciences, vol. 415, pp. 53–69, 2017.</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14</a:t>
            </a:fld>
            <a:endParaRPr lang="en-US"/>
          </a:p>
        </p:txBody>
      </p:sp>
    </p:spTree>
    <p:extLst>
      <p:ext uri="{BB962C8B-B14F-4D97-AF65-F5344CB8AC3E}">
        <p14:creationId xmlns:p14="http://schemas.microsoft.com/office/powerpoint/2010/main" val="13414942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main approaches to multi-target learning, problem transformation and algorithm adaptation. </a:t>
            </a:r>
          </a:p>
          <a:p>
            <a:endParaRPr lang="en-US" dirty="0"/>
          </a:p>
          <a:p>
            <a:r>
              <a:rPr lang="en-US" dirty="0"/>
              <a:t>Problem transformation methods involve altering the MT problem into ST ones.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Algorithm adaptation methods involve </a:t>
            </a:r>
            <a:r>
              <a:rPr lang="en-US" sz="1200" kern="1200" dirty="0">
                <a:solidFill>
                  <a:schemeClr val="tx1"/>
                </a:solidFill>
                <a:effectLst/>
                <a:latin typeface="+mn-lt"/>
                <a:ea typeface="+mn-ea"/>
                <a:cs typeface="+mn-cs"/>
              </a:rPr>
              <a:t>modifying existing traditional algorithms to predict all the target variables simultaneously.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known that algorithm adaptation methods outperform problem transformation methods. The most valuable advantage of using AA is that, not only are the relationships between the sample variables and the targets exploited, but the relationships between the targets amongst themselves are as well.</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approach for AA in the context of classification are the idea of classifier chains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Examples of these include...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Chaining usually involve 2 stages: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Building an ST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Using knowledge gained by first step to predict remaining targets, while using correlations.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decided to utilize this chaining idea and apply it to regression using SVRs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these methods seem similar in nature, there are fundamental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15</a:t>
            </a:fld>
            <a:endParaRPr lang="en-US"/>
          </a:p>
        </p:txBody>
      </p:sp>
    </p:spTree>
    <p:extLst>
      <p:ext uri="{BB962C8B-B14F-4D97-AF65-F5344CB8AC3E}">
        <p14:creationId xmlns:p14="http://schemas.microsoft.com/office/powerpoint/2010/main" val="22883929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33333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1D41A-EAD0-324B-8D2A-59FA9DEC317B}"/>
              </a:ext>
            </a:extLst>
          </p:cNvPr>
          <p:cNvSpPr>
            <a:spLocks noGrp="1"/>
          </p:cNvSpPr>
          <p:nvPr>
            <p:ph type="ctrTitle"/>
          </p:nvPr>
        </p:nvSpPr>
        <p:spPr>
          <a:xfrm>
            <a:off x="640157" y="1495313"/>
            <a:ext cx="7290995" cy="1126004"/>
          </a:xfrm>
          <a:prstGeom prst="rect">
            <a:avLst/>
          </a:prstGeom>
        </p:spPr>
        <p:txBody>
          <a:bodyPr anchor="b">
            <a:normAutofit/>
          </a:bodyPr>
          <a:lstStyle>
            <a:lvl1pPr algn="l">
              <a:defRPr sz="3600">
                <a:solidFill>
                  <a:srgbClr val="FFBA00"/>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FEF8F6CE-0B1E-7549-BBA7-D3AA7E84979C}"/>
              </a:ext>
            </a:extLst>
          </p:cNvPr>
          <p:cNvSpPr>
            <a:spLocks noGrp="1"/>
          </p:cNvSpPr>
          <p:nvPr>
            <p:ph type="subTitle" idx="1"/>
          </p:nvPr>
        </p:nvSpPr>
        <p:spPr>
          <a:xfrm>
            <a:off x="640158" y="2701929"/>
            <a:ext cx="7297932" cy="1241425"/>
          </a:xfrm>
          <a:prstGeom prst="rect">
            <a:avLst/>
          </a:prstGeom>
        </p:spPr>
        <p:txBody>
          <a:bodyPr/>
          <a:lstStyle>
            <a:lvl1pPr marL="0" indent="0" algn="l">
              <a:buNone/>
              <a:defRPr sz="2400">
                <a:solidFill>
                  <a:srgbClr val="E6E6E6"/>
                </a:solidFill>
                <a:latin typeface="Arial" panose="020B0604020202020204" pitchFamily="34" charset="0"/>
                <a:cs typeface="Arial" panose="020B0604020202020204"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78F0A1CD-E272-4A45-8FF2-48C5428755AF}"/>
              </a:ext>
            </a:extLst>
          </p:cNvPr>
          <p:cNvSpPr>
            <a:spLocks noGrp="1"/>
          </p:cNvSpPr>
          <p:nvPr>
            <p:ph type="ftr" sz="quarter" idx="11"/>
          </p:nvPr>
        </p:nvSpPr>
        <p:spPr/>
        <p:txBody>
          <a:bodyPr/>
          <a:lstStyle>
            <a:lvl1pPr>
              <a:defRPr>
                <a:solidFill>
                  <a:srgbClr val="E6E6E6"/>
                </a:solidFill>
              </a:defRPr>
            </a:lvl1pPr>
          </a:lstStyle>
          <a:p>
            <a:endParaRPr lang="en-US" dirty="0"/>
          </a:p>
        </p:txBody>
      </p:sp>
      <p:sp>
        <p:nvSpPr>
          <p:cNvPr id="6" name="Slide Number Placeholder 5">
            <a:extLst>
              <a:ext uri="{FF2B5EF4-FFF2-40B4-BE49-F238E27FC236}">
                <a16:creationId xmlns:a16="http://schemas.microsoft.com/office/drawing/2014/main" id="{BED12CD8-6212-4548-9300-B36A2DE2192A}"/>
              </a:ext>
            </a:extLst>
          </p:cNvPr>
          <p:cNvSpPr>
            <a:spLocks noGrp="1"/>
          </p:cNvSpPr>
          <p:nvPr>
            <p:ph type="sldNum" sz="quarter" idx="12"/>
          </p:nvPr>
        </p:nvSpPr>
        <p:spPr/>
        <p:txBody>
          <a:bodyPr/>
          <a:lstStyle/>
          <a:p>
            <a:fld id="{51F1AC64-B052-AA44-9FFA-523D4080C13E}" type="slidenum">
              <a:rPr lang="en-US" smtClean="0"/>
              <a:t>‹#›</a:t>
            </a:fld>
            <a:endParaRPr lang="en-US" dirty="0"/>
          </a:p>
        </p:txBody>
      </p:sp>
      <p:pic>
        <p:nvPicPr>
          <p:cNvPr id="7" name="Picture 6" descr="CSicon-(2).png">
            <a:extLst>
              <a:ext uri="{FF2B5EF4-FFF2-40B4-BE49-F238E27FC236}">
                <a16:creationId xmlns:a16="http://schemas.microsoft.com/office/drawing/2014/main" id="{B2263926-3B33-1744-A2EC-9B36CED8DD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38087" y="177640"/>
            <a:ext cx="1019412" cy="1017614"/>
          </a:xfrm>
          <a:prstGeom prst="rect">
            <a:avLst/>
          </a:prstGeom>
        </p:spPr>
      </p:pic>
    </p:spTree>
    <p:extLst>
      <p:ext uri="{BB962C8B-B14F-4D97-AF65-F5344CB8AC3E}">
        <p14:creationId xmlns:p14="http://schemas.microsoft.com/office/powerpoint/2010/main" val="1484460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39220069-AD37-1F40-B017-D2DB1E32AEAD}"/>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D5352306-F315-0048-8812-6A52C79AEBA4}"/>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56802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878610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1885-CFB0-394E-BED2-369724DE48B4}"/>
              </a:ext>
            </a:extLst>
          </p:cNvPr>
          <p:cNvSpPr>
            <a:spLocks noGrp="1"/>
          </p:cNvSpPr>
          <p:nvPr>
            <p:ph type="title"/>
          </p:nvPr>
        </p:nvSpPr>
        <p:spPr>
          <a:xfrm>
            <a:off x="628651" y="189563"/>
            <a:ext cx="7886700" cy="620669"/>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47D83AD7-D2A0-0F4C-885D-2BE400610745}"/>
              </a:ext>
            </a:extLst>
          </p:cNvPr>
          <p:cNvSpPr>
            <a:spLocks noGrp="1"/>
          </p:cNvSpPr>
          <p:nvPr>
            <p:ph sz="half" idx="1"/>
          </p:nvPr>
        </p:nvSpPr>
        <p:spPr>
          <a:xfrm>
            <a:off x="628651"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E0E8E47-23A1-7B4F-98A3-C1AE40A65AF1}"/>
              </a:ext>
            </a:extLst>
          </p:cNvPr>
          <p:cNvSpPr>
            <a:spLocks noGrp="1"/>
          </p:cNvSpPr>
          <p:nvPr>
            <p:ph sz="half" idx="2"/>
          </p:nvPr>
        </p:nvSpPr>
        <p:spPr>
          <a:xfrm>
            <a:off x="4648202"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4AA35A83-2C87-A04A-B1F7-53A72D76C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22B406-F58C-FE4E-AD34-0D0CBA1C6E76}"/>
              </a:ext>
            </a:extLst>
          </p:cNvPr>
          <p:cNvSpPr>
            <a:spLocks noGrp="1"/>
          </p:cNvSpPr>
          <p:nvPr>
            <p:ph type="sldNum" sz="quarter" idx="12"/>
          </p:nvPr>
        </p:nvSpPr>
        <p:spPr/>
        <p:txBody>
          <a:bodyPr/>
          <a:lstStyle/>
          <a:p>
            <a:fld id="{51F1AC64-B052-AA44-9FFA-523D4080C13E}" type="slidenum">
              <a:rPr lang="en-US" smtClean="0"/>
              <a:t>‹#›</a:t>
            </a:fld>
            <a:endParaRPr lang="en-US"/>
          </a:p>
        </p:txBody>
      </p:sp>
      <p:cxnSp>
        <p:nvCxnSpPr>
          <p:cNvPr id="8" name="Straight Connector 7">
            <a:extLst>
              <a:ext uri="{FF2B5EF4-FFF2-40B4-BE49-F238E27FC236}">
                <a16:creationId xmlns:a16="http://schemas.microsoft.com/office/drawing/2014/main" id="{DEB5564F-1E2D-E24B-A9F9-493ED4658BF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74586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2B042-94BC-5643-8B4A-154C31DCF3AC}"/>
              </a:ext>
            </a:extLst>
          </p:cNvPr>
          <p:cNvSpPr>
            <a:spLocks noGrp="1"/>
          </p:cNvSpPr>
          <p:nvPr>
            <p:ph type="title"/>
          </p:nvPr>
        </p:nvSpPr>
        <p:spPr>
          <a:xfrm>
            <a:off x="630239" y="207726"/>
            <a:ext cx="7886700" cy="628187"/>
          </a:xfrm>
          <a:prstGeom prst="rect">
            <a:avLst/>
          </a:prstGeom>
        </p:spPr>
        <p:txBody>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CF0DF2B7-D033-9E4B-854C-0FA0DDFF1CC3}"/>
              </a:ext>
            </a:extLst>
          </p:cNvPr>
          <p:cNvSpPr>
            <a:spLocks noGrp="1"/>
          </p:cNvSpPr>
          <p:nvPr>
            <p:ph type="body" idx="1"/>
          </p:nvPr>
        </p:nvSpPr>
        <p:spPr>
          <a:xfrm>
            <a:off x="630240" y="961322"/>
            <a:ext cx="3868737"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0D1C5F8B-4603-F042-A472-5E6B551C254C}"/>
              </a:ext>
            </a:extLst>
          </p:cNvPr>
          <p:cNvSpPr>
            <a:spLocks noGrp="1"/>
          </p:cNvSpPr>
          <p:nvPr>
            <p:ph sz="half" idx="2"/>
          </p:nvPr>
        </p:nvSpPr>
        <p:spPr>
          <a:xfrm>
            <a:off x="630241" y="1491226"/>
            <a:ext cx="3868737"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B584A1F-D5C3-5541-8D40-0D1B72A9B8BC}"/>
              </a:ext>
            </a:extLst>
          </p:cNvPr>
          <p:cNvSpPr>
            <a:spLocks noGrp="1"/>
          </p:cNvSpPr>
          <p:nvPr>
            <p:ph type="body" sz="quarter" idx="3"/>
          </p:nvPr>
        </p:nvSpPr>
        <p:spPr>
          <a:xfrm>
            <a:off x="4629151" y="961323"/>
            <a:ext cx="3887788"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5EC5DF5D-FAA4-DB47-990B-07180CAEACD8}"/>
              </a:ext>
            </a:extLst>
          </p:cNvPr>
          <p:cNvSpPr>
            <a:spLocks noGrp="1"/>
          </p:cNvSpPr>
          <p:nvPr>
            <p:ph sz="quarter" idx="4"/>
          </p:nvPr>
        </p:nvSpPr>
        <p:spPr>
          <a:xfrm>
            <a:off x="4629151" y="1491226"/>
            <a:ext cx="3887788"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2037FA78-48CA-0948-AAF4-1A0B72A2403B}"/>
              </a:ext>
            </a:extLst>
          </p:cNvPr>
          <p:cNvSpPr>
            <a:spLocks noGrp="1"/>
          </p:cNvSpPr>
          <p:nvPr>
            <p:ph type="ftr" sz="quarter" idx="10"/>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02666E8-78C6-8641-82A0-5AF5E9876697}"/>
              </a:ext>
            </a:extLst>
          </p:cNvPr>
          <p:cNvSpPr>
            <a:spLocks noGrp="1"/>
          </p:cNvSpPr>
          <p:nvPr>
            <p:ph type="sldNum" sz="quarter" idx="11"/>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989844CA-EC26-D443-9664-F797BA00488D}"/>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108533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5400">
                <a:latin typeface="Arial"/>
                <a:cs typeface="Arial"/>
              </a:defRPr>
            </a:lvl1pPr>
          </a:lstStyle>
          <a:p>
            <a:r>
              <a:rPr lang="en-US" dirty="0"/>
              <a:t>Click to edit section title</a:t>
            </a:r>
          </a:p>
        </p:txBody>
      </p:sp>
      <p:sp>
        <p:nvSpPr>
          <p:cNvPr id="3" name="Subtitle 2"/>
          <p:cNvSpPr>
            <a:spLocks noGrp="1"/>
          </p:cNvSpPr>
          <p:nvPr>
            <p:ph type="subTitle" idx="1" hasCustomPrompt="1"/>
          </p:nvPr>
        </p:nvSpPr>
        <p:spPr>
          <a:xfrm>
            <a:off x="685800" y="2705233"/>
            <a:ext cx="6400800" cy="1314450"/>
          </a:xfrm>
          <a:prstGeom prst="rect">
            <a:avLst/>
          </a:prstGeom>
        </p:spPr>
        <p:txBody>
          <a:bodyPr/>
          <a:lstStyle>
            <a:lvl1pPr marL="0" indent="0" algn="l">
              <a:buNone/>
              <a:defRPr>
                <a:solidFill>
                  <a:srgbClr val="333333"/>
                </a:solidFill>
                <a:latin typeface="Arial"/>
                <a:cs typeface="Aria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en-US" dirty="0"/>
              <a:t>Click to edit section subtitle</a:t>
            </a:r>
          </a:p>
        </p:txBody>
      </p:sp>
    </p:spTree>
    <p:extLst>
      <p:ext uri="{BB962C8B-B14F-4D97-AF65-F5344CB8AC3E}">
        <p14:creationId xmlns:p14="http://schemas.microsoft.com/office/powerpoint/2010/main" val="21718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4400">
                <a:latin typeface="Arial"/>
                <a:cs typeface="Arial"/>
              </a:defRPr>
            </a:lvl1pPr>
          </a:lstStyle>
          <a:p>
            <a:r>
              <a:rPr lang="en-US" dirty="0"/>
              <a:t>Click to edit section title</a:t>
            </a:r>
          </a:p>
        </p:txBody>
      </p:sp>
      <p:sp>
        <p:nvSpPr>
          <p:cNvPr id="8" name="Footer Placeholder 2">
            <a:extLst>
              <a:ext uri="{FF2B5EF4-FFF2-40B4-BE49-F238E27FC236}">
                <a16:creationId xmlns:a16="http://schemas.microsoft.com/office/drawing/2014/main" id="{3B7BEF71-51F3-C94C-92AE-CA48B1A6AB64}"/>
              </a:ext>
            </a:extLst>
          </p:cNvPr>
          <p:cNvSpPr>
            <a:spLocks noGrp="1"/>
          </p:cNvSpPr>
          <p:nvPr>
            <p:ph type="ftr" sz="quarter" idx="3"/>
          </p:nvPr>
        </p:nvSpPr>
        <p:spPr>
          <a:xfrm>
            <a:off x="3330134" y="4897120"/>
            <a:ext cx="5732585" cy="347980"/>
          </a:xfrm>
        </p:spPr>
        <p:txBody>
          <a:bodyPr/>
          <a:lstStyle/>
          <a:p>
            <a:endParaRPr lang="en-US" dirty="0"/>
          </a:p>
        </p:txBody>
      </p:sp>
    </p:spTree>
    <p:extLst>
      <p:ext uri="{BB962C8B-B14F-4D97-AF65-F5344CB8AC3E}">
        <p14:creationId xmlns:p14="http://schemas.microsoft.com/office/powerpoint/2010/main" val="703372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5B435D9-7110-7C45-9F20-65AB113AA858}"/>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768C4B5-A7AA-9749-A50B-A04A55AC7332}"/>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pic>
        <p:nvPicPr>
          <p:cNvPr id="11" name="Picture 10" descr="vcu-ppt-footer-gray.eps">
            <a:extLst>
              <a:ext uri="{FF2B5EF4-FFF2-40B4-BE49-F238E27FC236}">
                <a16:creationId xmlns:a16="http://schemas.microsoft.com/office/drawing/2014/main" id="{239BF7DB-0E61-6A4A-8806-648B4DEACCD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2" y="4683929"/>
            <a:ext cx="3411413" cy="459569"/>
          </a:xfrm>
          <a:prstGeom prst="rect">
            <a:avLst/>
          </a:prstGeom>
          <a:effectLst>
            <a:outerShdw blurRad="152400" dist="25400" dir="16200000" sx="102000" sy="102000" algn="tl" rotWithShape="0">
              <a:srgbClr val="000000">
                <a:alpha val="20000"/>
              </a:srgbClr>
            </a:outerShdw>
          </a:effectLst>
        </p:spPr>
      </p:pic>
    </p:spTree>
    <p:extLst>
      <p:ext uri="{BB962C8B-B14F-4D97-AF65-F5344CB8AC3E}">
        <p14:creationId xmlns:p14="http://schemas.microsoft.com/office/powerpoint/2010/main" val="2552149960"/>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5" r:id="rId3"/>
    <p:sldLayoutId id="2147483761" r:id="rId4"/>
    <p:sldLayoutId id="2147483762" r:id="rId5"/>
    <p:sldLayoutId id="2147483763" r:id="rId6"/>
    <p:sldLayoutId id="2147483764" r:id="rId7"/>
  </p:sldLayoutIdLst>
  <p:hf hdr="0" dt="0"/>
  <p:txStyles>
    <p:titleStyle>
      <a:lvl1pPr algn="l" defTabSz="914354" rtl="0" eaLnBrk="1" latinLnBrk="0" hangingPunct="1">
        <a:lnSpc>
          <a:spcPct val="90000"/>
        </a:lnSpc>
        <a:spcBef>
          <a:spcPct val="0"/>
        </a:spcBef>
        <a:buNone/>
        <a:defRPr sz="3600" kern="1200">
          <a:solidFill>
            <a:srgbClr val="FFBA00"/>
          </a:solidFill>
          <a:latin typeface="Arial" panose="020B0604020202020204" pitchFamily="34" charset="0"/>
          <a:ea typeface="+mj-ea"/>
          <a:cs typeface="Arial" panose="020B0604020202020204" pitchFamily="34" charset="0"/>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CCCCCC"/>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CCCCCC"/>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CCCCCC"/>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1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3.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image" Target="../media/image15.emf"/><Relationship Id="rId7" Type="http://schemas.openxmlformats.org/officeDocument/2006/relationships/image" Target="../media/image18.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80.png"/><Relationship Id="rId9" Type="http://schemas.openxmlformats.org/officeDocument/2006/relationships/image" Target="../media/image20.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21.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openxmlformats.org/officeDocument/2006/relationships/image" Target="../media/image29.emf"/><Relationship Id="rId3" Type="http://schemas.openxmlformats.org/officeDocument/2006/relationships/image" Target="../media/image29.png"/><Relationship Id="rId7" Type="http://schemas.openxmlformats.org/officeDocument/2006/relationships/image" Target="../media/image28.emf"/><Relationship Id="rId2" Type="http://schemas.openxmlformats.org/officeDocument/2006/relationships/notesSlide" Target="../notesSlides/notesSlide21.xml"/><Relationship Id="rId1" Type="http://schemas.openxmlformats.org/officeDocument/2006/relationships/slideLayout" Target="../slideLayouts/slideLayout5.xml"/><Relationship Id="rId6" Type="http://schemas.openxmlformats.org/officeDocument/2006/relationships/image" Target="../media/image27.emf"/><Relationship Id="rId5" Type="http://schemas.openxmlformats.org/officeDocument/2006/relationships/image" Target="../media/image26.emf"/><Relationship Id="rId4" Type="http://schemas.openxmlformats.org/officeDocument/2006/relationships/image" Target="../media/image30.png"/></Relationships>
</file>

<file path=ppt/slides/_rels/slide28.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8" Type="http://schemas.openxmlformats.org/officeDocument/2006/relationships/image" Target="../media/image37.emf"/><Relationship Id="rId3" Type="http://schemas.openxmlformats.org/officeDocument/2006/relationships/image" Target="../media/image32.tiff"/><Relationship Id="rId7" Type="http://schemas.openxmlformats.org/officeDocument/2006/relationships/image" Target="../media/image36.emf"/><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image" Target="../media/image35.emf"/><Relationship Id="rId5" Type="http://schemas.openxmlformats.org/officeDocument/2006/relationships/image" Target="../media/image34.emf"/><Relationship Id="rId4" Type="http://schemas.openxmlformats.org/officeDocument/2006/relationships/image" Target="../media/image33.emf"/><Relationship Id="rId9" Type="http://schemas.openxmlformats.org/officeDocument/2006/relationships/image" Target="../media/image38.emf"/></Relationships>
</file>

<file path=ppt/slides/_rels/slide31.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notesSlide" Target="../notesSlides/notesSlide25.xml"/><Relationship Id="rId1" Type="http://schemas.openxmlformats.org/officeDocument/2006/relationships/slideLayout" Target="../slideLayouts/slideLayout2.xml"/><Relationship Id="rId5" Type="http://schemas.openxmlformats.org/officeDocument/2006/relationships/image" Target="../media/image41.emf"/><Relationship Id="rId4" Type="http://schemas.openxmlformats.org/officeDocument/2006/relationships/image" Target="../media/image40.emf"/></Relationships>
</file>

<file path=ppt/slides/_rels/slide32.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43.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28.xml"/><Relationship Id="rId1" Type="http://schemas.openxmlformats.org/officeDocument/2006/relationships/slideLayout" Target="../slideLayouts/slideLayout2.xml"/><Relationship Id="rId6" Type="http://schemas.openxmlformats.org/officeDocument/2006/relationships/image" Target="../media/image47.emf"/><Relationship Id="rId5" Type="http://schemas.openxmlformats.org/officeDocument/2006/relationships/image" Target="../media/image46.emf"/><Relationship Id="rId4" Type="http://schemas.openxmlformats.org/officeDocument/2006/relationships/image" Target="../media/image45.emf"/></Relationships>
</file>

<file path=ppt/slides/_rels/slide37.xml.rels><?xml version="1.0" encoding="UTF-8" standalone="yes"?>
<Relationships xmlns="http://schemas.openxmlformats.org/package/2006/relationships"><Relationship Id="rId3" Type="http://schemas.openxmlformats.org/officeDocument/2006/relationships/image" Target="../media/image72.png"/><Relationship Id="rId7" Type="http://schemas.openxmlformats.org/officeDocument/2006/relationships/image" Target="../media/image51.emf"/><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50.emf"/><Relationship Id="rId5" Type="http://schemas.openxmlformats.org/officeDocument/2006/relationships/image" Target="../media/image49.emf"/><Relationship Id="rId4" Type="http://schemas.openxmlformats.org/officeDocument/2006/relationships/image" Target="../media/image48.emf"/></Relationships>
</file>

<file path=ppt/slides/_rels/slide38.xml.rels><?xml version="1.0" encoding="UTF-8" standalone="yes"?>
<Relationships xmlns="http://schemas.openxmlformats.org/package/2006/relationships"><Relationship Id="rId8" Type="http://schemas.openxmlformats.org/officeDocument/2006/relationships/image" Target="../media/image52.emf"/><Relationship Id="rId3" Type="http://schemas.openxmlformats.org/officeDocument/2006/relationships/image" Target="../media/image72.png"/><Relationship Id="rId7" Type="http://schemas.openxmlformats.org/officeDocument/2006/relationships/image" Target="../media/image51.emf"/><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50.emf"/><Relationship Id="rId5" Type="http://schemas.openxmlformats.org/officeDocument/2006/relationships/image" Target="../media/image49.emf"/><Relationship Id="rId4" Type="http://schemas.openxmlformats.org/officeDocument/2006/relationships/image" Target="../media/image48.emf"/></Relationships>
</file>

<file path=ppt/slides/_rels/slide39.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55.emf"/></Relationships>
</file>

<file path=ppt/slides/_rels/slide41.xml.rels><?xml version="1.0" encoding="UTF-8" standalone="yes"?>
<Relationships xmlns="http://schemas.openxmlformats.org/package/2006/relationships"><Relationship Id="rId3" Type="http://schemas.openxmlformats.org/officeDocument/2006/relationships/image" Target="../media/image56.emf"/><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57.emf"/></Relationships>
</file>

<file path=ppt/slides/_rels/slide42.xml.rels><?xml version="1.0" encoding="UTF-8" standalone="yes"?>
<Relationships xmlns="http://schemas.openxmlformats.org/package/2006/relationships"><Relationship Id="rId3" Type="http://schemas.openxmlformats.org/officeDocument/2006/relationships/image" Target="../media/image58.emf"/><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59.emf"/><Relationship Id="rId2" Type="http://schemas.openxmlformats.org/officeDocument/2006/relationships/notesSlide" Target="../notesSlides/notesSlide35.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7.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4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60.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13" Type="http://schemas.openxmlformats.org/officeDocument/2006/relationships/image" Target="../media/image16.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5" Type="http://schemas.openxmlformats.org/officeDocument/2006/relationships/image" Target="../media/image1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 Id="rId14" Type="http://schemas.openxmlformats.org/officeDocument/2006/relationships/image" Target="../media/image17.png"/></Relationships>
</file>

<file path=ppt/slides/_rels/slide50.xml.rels><?xml version="1.0" encoding="UTF-8" standalone="yes"?>
<Relationships xmlns="http://schemas.openxmlformats.org/package/2006/relationships"><Relationship Id="rId2" Type="http://schemas.openxmlformats.org/officeDocument/2006/relationships/image" Target="../media/image61.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63.emf"/><Relationship Id="rId2" Type="http://schemas.openxmlformats.org/officeDocument/2006/relationships/image" Target="../media/image62.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64.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65.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png"/><Relationship Id="rId9" Type="http://schemas.openxmlformats.org/officeDocument/2006/relationships/image" Target="../media/image26.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66.emf"/><Relationship Id="rId2" Type="http://schemas.openxmlformats.org/officeDocument/2006/relationships/notesSlide" Target="../notesSlides/notesSlide43.xml"/><Relationship Id="rId1" Type="http://schemas.openxmlformats.org/officeDocument/2006/relationships/slideLayout" Target="../slideLayouts/slideLayout2.xml"/><Relationship Id="rId5" Type="http://schemas.openxmlformats.org/officeDocument/2006/relationships/image" Target="../media/image68.tiff"/><Relationship Id="rId4" Type="http://schemas.openxmlformats.org/officeDocument/2006/relationships/image" Target="../media/image67.emf"/></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2FE2-1D5F-784B-9611-758BA5D92DD6}"/>
              </a:ext>
            </a:extLst>
          </p:cNvPr>
          <p:cNvSpPr>
            <a:spLocks noGrp="1"/>
          </p:cNvSpPr>
          <p:nvPr>
            <p:ph type="ctrTitle"/>
          </p:nvPr>
        </p:nvSpPr>
        <p:spPr/>
        <p:txBody>
          <a:bodyPr/>
          <a:lstStyle/>
          <a:p>
            <a:r>
              <a:rPr lang="en-US" dirty="0"/>
              <a:t>Novel Support Vector Machines for Diverse Learning Paradigms</a:t>
            </a:r>
          </a:p>
        </p:txBody>
      </p:sp>
      <p:sp>
        <p:nvSpPr>
          <p:cNvPr id="3" name="Subtitle 2">
            <a:extLst>
              <a:ext uri="{FF2B5EF4-FFF2-40B4-BE49-F238E27FC236}">
                <a16:creationId xmlns:a16="http://schemas.microsoft.com/office/drawing/2014/main" id="{038E1430-5AAC-B64B-94AE-C82C68447B55}"/>
              </a:ext>
            </a:extLst>
          </p:cNvPr>
          <p:cNvSpPr>
            <a:spLocks noGrp="1"/>
          </p:cNvSpPr>
          <p:nvPr>
            <p:ph type="subTitle" idx="1"/>
          </p:nvPr>
        </p:nvSpPr>
        <p:spPr>
          <a:xfrm>
            <a:off x="640157" y="2713548"/>
            <a:ext cx="7831956" cy="1241425"/>
          </a:xfrm>
        </p:spPr>
        <p:txBody>
          <a:bodyPr/>
          <a:lstStyle/>
          <a:p>
            <a:r>
              <a:rPr lang="en-US" sz="2000" dirty="0"/>
              <a:t>Gabriella Melki, PhD. Candidate, Virginia Commonwealth University</a:t>
            </a:r>
          </a:p>
        </p:txBody>
      </p:sp>
      <p:sp>
        <p:nvSpPr>
          <p:cNvPr id="5" name="TextBox 4">
            <a:extLst>
              <a:ext uri="{FF2B5EF4-FFF2-40B4-BE49-F238E27FC236}">
                <a16:creationId xmlns:a16="http://schemas.microsoft.com/office/drawing/2014/main" id="{D92678FB-13BD-A844-BE10-1FF9008BD275}"/>
              </a:ext>
            </a:extLst>
          </p:cNvPr>
          <p:cNvSpPr txBox="1"/>
          <p:nvPr/>
        </p:nvSpPr>
        <p:spPr>
          <a:xfrm>
            <a:off x="640157" y="3562299"/>
            <a:ext cx="3435364" cy="923330"/>
          </a:xfrm>
          <a:prstGeom prst="rect">
            <a:avLst/>
          </a:prstGeom>
          <a:noFill/>
        </p:spPr>
        <p:txBody>
          <a:bodyPr wrap="none" rtlCol="0">
            <a:spAutoFit/>
          </a:bodyPr>
          <a:lstStyle/>
          <a:p>
            <a:pPr algn="ctr"/>
            <a:r>
              <a:rPr lang="en-US" dirty="0">
                <a:solidFill>
                  <a:srgbClr val="CCCCCC"/>
                </a:solidFill>
              </a:rPr>
              <a:t>Advisor: </a:t>
            </a:r>
            <a:r>
              <a:rPr lang="en-US" dirty="0">
                <a:solidFill>
                  <a:srgbClr val="E6E6E6"/>
                </a:solidFill>
              </a:rPr>
              <a:t>Dr. Alberto Cano</a:t>
            </a:r>
          </a:p>
          <a:p>
            <a:pPr algn="ctr"/>
            <a:r>
              <a:rPr lang="en-US" dirty="0">
                <a:solidFill>
                  <a:srgbClr val="E6E6E6"/>
                </a:solidFill>
              </a:rPr>
              <a:t>Assistant Professor</a:t>
            </a:r>
          </a:p>
          <a:p>
            <a:pPr algn="ctr"/>
            <a:r>
              <a:rPr lang="en-US" dirty="0">
                <a:solidFill>
                  <a:srgbClr val="E6E6E6"/>
                </a:solidFill>
              </a:rPr>
              <a:t>Virginia Commonwealth University</a:t>
            </a:r>
          </a:p>
        </p:txBody>
      </p:sp>
      <p:sp>
        <p:nvSpPr>
          <p:cNvPr id="6" name="TextBox 5">
            <a:extLst>
              <a:ext uri="{FF2B5EF4-FFF2-40B4-BE49-F238E27FC236}">
                <a16:creationId xmlns:a16="http://schemas.microsoft.com/office/drawing/2014/main" id="{19EDB8F1-1142-8D4C-BA5B-3E2ED75B8E96}"/>
              </a:ext>
            </a:extLst>
          </p:cNvPr>
          <p:cNvSpPr txBox="1"/>
          <p:nvPr/>
        </p:nvSpPr>
        <p:spPr>
          <a:xfrm>
            <a:off x="4921223" y="3562299"/>
            <a:ext cx="3009928" cy="923330"/>
          </a:xfrm>
          <a:prstGeom prst="rect">
            <a:avLst/>
          </a:prstGeom>
          <a:noFill/>
        </p:spPr>
        <p:txBody>
          <a:bodyPr wrap="none" rtlCol="0">
            <a:spAutoFit/>
          </a:bodyPr>
          <a:lstStyle/>
          <a:p>
            <a:pPr algn="ctr"/>
            <a:r>
              <a:rPr lang="en-US" dirty="0">
                <a:solidFill>
                  <a:srgbClr val="CCCCCC"/>
                </a:solidFill>
              </a:rPr>
              <a:t>Advisor:</a:t>
            </a:r>
            <a:r>
              <a:rPr lang="en-US" dirty="0">
                <a:solidFill>
                  <a:srgbClr val="E6E6E6"/>
                </a:solidFill>
              </a:rPr>
              <a:t> Dr. Sebastián Ventura</a:t>
            </a:r>
          </a:p>
          <a:p>
            <a:pPr algn="ctr"/>
            <a:r>
              <a:rPr lang="en-US" dirty="0">
                <a:solidFill>
                  <a:srgbClr val="E6E6E6"/>
                </a:solidFill>
              </a:rPr>
              <a:t>Professor</a:t>
            </a:r>
          </a:p>
          <a:p>
            <a:pPr algn="ctr"/>
            <a:r>
              <a:rPr lang="en-US" dirty="0">
                <a:solidFill>
                  <a:srgbClr val="E6E6E6"/>
                </a:solidFill>
              </a:rPr>
              <a:t>University of Córdoba</a:t>
            </a:r>
          </a:p>
        </p:txBody>
      </p:sp>
      <p:sp>
        <p:nvSpPr>
          <p:cNvPr id="10" name="Slide Number Placeholder 9">
            <a:extLst>
              <a:ext uri="{FF2B5EF4-FFF2-40B4-BE49-F238E27FC236}">
                <a16:creationId xmlns:a16="http://schemas.microsoft.com/office/drawing/2014/main" id="{B5844590-51ED-F044-A6AD-456EC83A11E1}"/>
              </a:ext>
            </a:extLst>
          </p:cNvPr>
          <p:cNvSpPr>
            <a:spLocks noGrp="1"/>
          </p:cNvSpPr>
          <p:nvPr>
            <p:ph type="sldNum" sz="quarter" idx="12"/>
          </p:nvPr>
        </p:nvSpPr>
        <p:spPr/>
        <p:txBody>
          <a:bodyPr/>
          <a:lstStyle/>
          <a:p>
            <a:fld id="{51F1AC64-B052-AA44-9FFA-523D4080C13E}" type="slidenum">
              <a:rPr lang="en-US" smtClean="0"/>
              <a:t>1</a:t>
            </a:fld>
            <a:endParaRPr lang="en-US" dirty="0"/>
          </a:p>
        </p:txBody>
      </p:sp>
    </p:spTree>
    <p:extLst>
      <p:ext uri="{BB962C8B-B14F-4D97-AF65-F5344CB8AC3E}">
        <p14:creationId xmlns:p14="http://schemas.microsoft.com/office/powerpoint/2010/main" val="942900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23CAA-BF52-A847-A452-99171B3BF479}"/>
              </a:ext>
            </a:extLst>
          </p:cNvPr>
          <p:cNvSpPr>
            <a:spLocks noGrp="1"/>
          </p:cNvSpPr>
          <p:nvPr>
            <p:ph type="title"/>
          </p:nvPr>
        </p:nvSpPr>
        <p:spPr/>
        <p:txBody>
          <a:bodyPr/>
          <a:lstStyle/>
          <a:p>
            <a:r>
              <a:rPr lang="en-US" dirty="0"/>
              <a:t>NN &amp; SVMs: Form vs. Norm</a:t>
            </a:r>
          </a:p>
        </p:txBody>
      </p:sp>
      <p:sp>
        <p:nvSpPr>
          <p:cNvPr id="3" name="Text Placeholder 2">
            <a:extLst>
              <a:ext uri="{FF2B5EF4-FFF2-40B4-BE49-F238E27FC236}">
                <a16:creationId xmlns:a16="http://schemas.microsoft.com/office/drawing/2014/main" id="{5215A0A2-3B7F-644B-B84C-C449DD62A397}"/>
              </a:ext>
            </a:extLst>
          </p:cNvPr>
          <p:cNvSpPr>
            <a:spLocks noGrp="1"/>
          </p:cNvSpPr>
          <p:nvPr>
            <p:ph type="body" idx="1"/>
          </p:nvPr>
        </p:nvSpPr>
        <p:spPr/>
        <p:txBody>
          <a:bodyPr/>
          <a:lstStyle/>
          <a:p>
            <a:r>
              <a:rPr lang="en-US" dirty="0"/>
              <a:t>Classic Approach by NN</a:t>
            </a:r>
          </a:p>
        </p:txBody>
      </p:sp>
      <p:sp>
        <p:nvSpPr>
          <p:cNvPr id="4" name="Content Placeholder 3">
            <a:extLst>
              <a:ext uri="{FF2B5EF4-FFF2-40B4-BE49-F238E27FC236}">
                <a16:creationId xmlns:a16="http://schemas.microsoft.com/office/drawing/2014/main" id="{097A115A-70EC-404A-AB90-50CF7F442286}"/>
              </a:ext>
            </a:extLst>
          </p:cNvPr>
          <p:cNvSpPr>
            <a:spLocks noGrp="1"/>
          </p:cNvSpPr>
          <p:nvPr>
            <p:ph sz="half" idx="2"/>
          </p:nvPr>
        </p:nvSpPr>
        <p:spPr>
          <a:xfrm>
            <a:off x="493081" y="1491226"/>
            <a:ext cx="4005896" cy="3150624"/>
          </a:xfrm>
        </p:spPr>
        <p:txBody>
          <a:bodyPr/>
          <a:lstStyle/>
          <a:p>
            <a:r>
              <a:rPr lang="en-US" b="1" dirty="0"/>
              <a:t>Form:</a:t>
            </a:r>
            <a:r>
              <a:rPr lang="en-US" dirty="0"/>
              <a:t> </a:t>
            </a:r>
            <a:r>
              <a:rPr lang="en-US" dirty="0">
                <a:solidFill>
                  <a:schemeClr val="accent6">
                    <a:lumMod val="75000"/>
                  </a:schemeClr>
                </a:solidFill>
              </a:rPr>
              <a:t>sum of weighted basis functions</a:t>
            </a:r>
          </a:p>
          <a:p>
            <a:r>
              <a:rPr lang="en-US" b="1" dirty="0"/>
              <a:t>Norm:</a:t>
            </a:r>
            <a:r>
              <a:rPr lang="en-US" dirty="0"/>
              <a:t> </a:t>
            </a:r>
          </a:p>
          <a:p>
            <a:pPr lvl="1"/>
            <a:r>
              <a:rPr lang="en-US" dirty="0"/>
              <a:t>Minimize </a:t>
            </a:r>
            <a:r>
              <a:rPr lang="en-US" b="1" dirty="0">
                <a:solidFill>
                  <a:srgbClr val="C00000"/>
                </a:solidFill>
              </a:rPr>
              <a:t>sum of errors squared</a:t>
            </a:r>
            <a:r>
              <a:rPr lang="en-US" dirty="0"/>
              <a:t> in output space</a:t>
            </a:r>
          </a:p>
          <a:p>
            <a:pPr lvl="1"/>
            <a:r>
              <a:rPr lang="en-US" dirty="0"/>
              <a:t>Model parameters </a:t>
            </a:r>
            <a:r>
              <a:rPr lang="en-US" b="1" dirty="0">
                <a:solidFill>
                  <a:srgbClr val="C00000"/>
                </a:solidFill>
              </a:rPr>
              <a:t>predefined</a:t>
            </a:r>
            <a:r>
              <a:rPr lang="en-US" dirty="0"/>
              <a:t> before training</a:t>
            </a:r>
          </a:p>
          <a:p>
            <a:pPr lvl="1"/>
            <a:r>
              <a:rPr lang="en-US" dirty="0"/>
              <a:t>Estimation error remains </a:t>
            </a:r>
            <a:r>
              <a:rPr lang="en-US" b="1" dirty="0">
                <a:solidFill>
                  <a:srgbClr val="C00000"/>
                </a:solidFill>
              </a:rPr>
              <a:t>fixed</a:t>
            </a:r>
            <a:r>
              <a:rPr lang="en-US" dirty="0"/>
              <a:t> </a:t>
            </a:r>
          </a:p>
          <a:p>
            <a:pPr lvl="1"/>
            <a:r>
              <a:rPr lang="en-US" dirty="0"/>
              <a:t>Training error is </a:t>
            </a:r>
            <a:r>
              <a:rPr lang="en-US" b="1" dirty="0">
                <a:solidFill>
                  <a:srgbClr val="C00000"/>
                </a:solidFill>
              </a:rPr>
              <a:t>minimized</a:t>
            </a:r>
          </a:p>
        </p:txBody>
      </p:sp>
      <p:sp>
        <p:nvSpPr>
          <p:cNvPr id="5" name="Text Placeholder 4">
            <a:extLst>
              <a:ext uri="{FF2B5EF4-FFF2-40B4-BE49-F238E27FC236}">
                <a16:creationId xmlns:a16="http://schemas.microsoft.com/office/drawing/2014/main" id="{E12310D6-6D83-194E-AAFC-F552DF32B8E6}"/>
              </a:ext>
            </a:extLst>
          </p:cNvPr>
          <p:cNvSpPr>
            <a:spLocks noGrp="1"/>
          </p:cNvSpPr>
          <p:nvPr>
            <p:ph type="body" sz="quarter" idx="3"/>
          </p:nvPr>
        </p:nvSpPr>
        <p:spPr/>
        <p:txBody>
          <a:bodyPr/>
          <a:lstStyle/>
          <a:p>
            <a:r>
              <a:rPr lang="en-US" dirty="0"/>
              <a:t>Support Vector Machines</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71BFA77B-CE34-AE40-BA32-E0699EF88E99}"/>
                  </a:ext>
                </a:extLst>
              </p:cNvPr>
              <p:cNvSpPr>
                <a:spLocks noGrp="1"/>
              </p:cNvSpPr>
              <p:nvPr>
                <p:ph sz="quarter" idx="4"/>
              </p:nvPr>
            </p:nvSpPr>
            <p:spPr>
              <a:xfrm>
                <a:off x="4629150" y="1491226"/>
                <a:ext cx="3989069" cy="3150624"/>
              </a:xfrm>
            </p:spPr>
            <p:txBody>
              <a:bodyPr/>
              <a:lstStyle/>
              <a:p>
                <a:r>
                  <a:rPr lang="en-US" b="1" dirty="0"/>
                  <a:t>Form:</a:t>
                </a:r>
                <a:r>
                  <a:rPr lang="en-US" dirty="0"/>
                  <a:t> </a:t>
                </a:r>
                <a:r>
                  <a:rPr lang="en-US" dirty="0">
                    <a:solidFill>
                      <a:schemeClr val="accent6">
                        <a:lumMod val="75000"/>
                      </a:schemeClr>
                    </a:solidFill>
                  </a:rPr>
                  <a:t>sum of weighted basis functions</a:t>
                </a:r>
              </a:p>
              <a:p>
                <a:r>
                  <a:rPr lang="en-US" b="1" dirty="0"/>
                  <a:t>Norm:</a:t>
                </a:r>
              </a:p>
              <a:p>
                <a:pPr lvl="1"/>
                <a:r>
                  <a:rPr lang="en-US" dirty="0"/>
                  <a:t>Maximize </a:t>
                </a:r>
                <a:r>
                  <a:rPr lang="en-US" b="1" dirty="0">
                    <a:solidFill>
                      <a:srgbClr val="C00000"/>
                    </a:solidFill>
                  </a:rPr>
                  <a:t>margin</a:t>
                </a:r>
                <a:r>
                  <a:rPr lang="en-US" dirty="0"/>
                  <a:t> in input space (minimize </a:t>
                </a:r>
                <a14:m>
                  <m:oMath xmlns:m="http://schemas.openxmlformats.org/officeDocument/2006/math">
                    <m:sSup>
                      <m:sSupPr>
                        <m:ctrlPr>
                          <a:rPr lang="en-US" sz="1600" b="0" i="1" smtClean="0">
                            <a:latin typeface="Cambria Math" panose="02040503050406030204" pitchFamily="18" charset="0"/>
                          </a:rPr>
                        </m:ctrlPr>
                      </m:sSupPr>
                      <m:e>
                        <m:d>
                          <m:dPr>
                            <m:begChr m:val="|"/>
                            <m:endChr m:val="|"/>
                            <m:ctrlPr>
                              <a:rPr lang="en-US" sz="1600" b="0" i="1" smtClean="0">
                                <a:latin typeface="Cambria Math" panose="02040503050406030204" pitchFamily="18" charset="0"/>
                              </a:rPr>
                            </m:ctrlPr>
                          </m:dPr>
                          <m:e>
                            <m:d>
                              <m:dPr>
                                <m:begChr m:val="|"/>
                                <m:endChr m:val="|"/>
                                <m:ctrlPr>
                                  <a:rPr lang="en-US" sz="1600" b="0" i="1" smtClean="0">
                                    <a:latin typeface="Cambria Math" panose="02040503050406030204" pitchFamily="18" charset="0"/>
                                  </a:rPr>
                                </m:ctrlPr>
                              </m:dPr>
                              <m:e>
                                <m:r>
                                  <a:rPr lang="en-US" sz="1600" b="1" i="1" smtClean="0">
                                    <a:latin typeface="Cambria Math" panose="02040503050406030204" pitchFamily="18" charset="0"/>
                                  </a:rPr>
                                  <m:t>𝒘</m:t>
                                </m:r>
                              </m:e>
                            </m:d>
                          </m:e>
                        </m:d>
                      </m:e>
                      <m:sup>
                        <m:r>
                          <a:rPr lang="en-US" sz="1600" b="0" i="1" smtClean="0">
                            <a:latin typeface="Cambria Math" panose="02040503050406030204" pitchFamily="18" charset="0"/>
                          </a:rPr>
                          <m:t>2</m:t>
                        </m:r>
                      </m:sup>
                    </m:sSup>
                  </m:oMath>
                </a14:m>
                <a:r>
                  <a:rPr lang="en-US" dirty="0"/>
                  <a:t>)</a:t>
                </a:r>
              </a:p>
              <a:p>
                <a:pPr lvl="1"/>
                <a:r>
                  <a:rPr lang="en-US" dirty="0"/>
                  <a:t>Model parameters </a:t>
                </a:r>
                <a:r>
                  <a:rPr lang="en-US" b="1" dirty="0">
                    <a:solidFill>
                      <a:srgbClr val="C00000"/>
                    </a:solidFill>
                  </a:rPr>
                  <a:t>not predefined</a:t>
                </a:r>
                <a:r>
                  <a:rPr lang="en-US" dirty="0"/>
                  <a:t> &amp; depend on data</a:t>
                </a:r>
              </a:p>
              <a:p>
                <a:pPr lvl="1"/>
                <a:r>
                  <a:rPr lang="en-US" dirty="0"/>
                  <a:t>Estimation error is </a:t>
                </a:r>
                <a:r>
                  <a:rPr lang="en-US" b="1" dirty="0">
                    <a:solidFill>
                      <a:srgbClr val="C00000"/>
                    </a:solidFill>
                  </a:rPr>
                  <a:t>minimized</a:t>
                </a:r>
              </a:p>
              <a:p>
                <a:pPr lvl="1"/>
                <a:r>
                  <a:rPr lang="en-US" dirty="0"/>
                  <a:t>Training error is </a:t>
                </a:r>
                <a:r>
                  <a:rPr lang="en-US" b="1" dirty="0">
                    <a:solidFill>
                      <a:srgbClr val="C00000"/>
                    </a:solidFill>
                  </a:rPr>
                  <a:t>fixed</a:t>
                </a:r>
              </a:p>
            </p:txBody>
          </p:sp>
        </mc:Choice>
        <mc:Fallback xmlns="">
          <p:sp>
            <p:nvSpPr>
              <p:cNvPr id="6" name="Content Placeholder 5">
                <a:extLst>
                  <a:ext uri="{FF2B5EF4-FFF2-40B4-BE49-F238E27FC236}">
                    <a16:creationId xmlns:a16="http://schemas.microsoft.com/office/drawing/2014/main" id="{71BFA77B-CE34-AE40-BA32-E0699EF88E99}"/>
                  </a:ext>
                </a:extLst>
              </p:cNvPr>
              <p:cNvSpPr>
                <a:spLocks noGrp="1" noRot="1" noChangeAspect="1" noMove="1" noResize="1" noEditPoints="1" noAdjustHandles="1" noChangeArrowheads="1" noChangeShapeType="1" noTextEdit="1"/>
              </p:cNvSpPr>
              <p:nvPr>
                <p:ph sz="quarter" idx="4"/>
              </p:nvPr>
            </p:nvSpPr>
            <p:spPr>
              <a:xfrm>
                <a:off x="4629150" y="1491226"/>
                <a:ext cx="3989069" cy="3150624"/>
              </a:xfrm>
              <a:blipFill>
                <a:blip r:embed="rId2"/>
                <a:stretch>
                  <a:fillRect l="-1270" t="-1600"/>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DE687C0D-6571-3242-8333-7395D9F64417}"/>
              </a:ext>
            </a:extLst>
          </p:cNvPr>
          <p:cNvSpPr>
            <a:spLocks noGrp="1"/>
          </p:cNvSpPr>
          <p:nvPr>
            <p:ph type="sldNum" sz="quarter" idx="11"/>
          </p:nvPr>
        </p:nvSpPr>
        <p:spPr/>
        <p:txBody>
          <a:bodyPr/>
          <a:lstStyle/>
          <a:p>
            <a:fld id="{51F1AC64-B052-AA44-9FFA-523D4080C13E}" type="slidenum">
              <a:rPr lang="en-US" smtClean="0"/>
              <a:pPr/>
              <a:t>10</a:t>
            </a:fld>
            <a:endParaRPr lang="en-US" dirty="0"/>
          </a:p>
        </p:txBody>
      </p:sp>
    </p:spTree>
    <p:extLst>
      <p:ext uri="{BB962C8B-B14F-4D97-AF65-F5344CB8AC3E}">
        <p14:creationId xmlns:p14="http://schemas.microsoft.com/office/powerpoint/2010/main" val="12668177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9953C-62F7-074D-A723-DA9AB6B9C65E}"/>
              </a:ext>
            </a:extLst>
          </p:cNvPr>
          <p:cNvSpPr>
            <a:spLocks noGrp="1"/>
          </p:cNvSpPr>
          <p:nvPr>
            <p:ph type="title"/>
          </p:nvPr>
        </p:nvSpPr>
        <p:spPr/>
        <p:txBody>
          <a:bodyPr/>
          <a:lstStyle/>
          <a:p>
            <a:r>
              <a:rPr lang="en-US" dirty="0"/>
              <a:t>Support Vector Machines</a:t>
            </a:r>
          </a:p>
        </p:txBody>
      </p:sp>
      <p:sp>
        <p:nvSpPr>
          <p:cNvPr id="3" name="Text Placeholder 2">
            <a:extLst>
              <a:ext uri="{FF2B5EF4-FFF2-40B4-BE49-F238E27FC236}">
                <a16:creationId xmlns:a16="http://schemas.microsoft.com/office/drawing/2014/main" id="{C8F932D0-4D18-BD43-A62A-D4B8C330F7D6}"/>
              </a:ext>
            </a:extLst>
          </p:cNvPr>
          <p:cNvSpPr>
            <a:spLocks noGrp="1"/>
          </p:cNvSpPr>
          <p:nvPr>
            <p:ph type="body" idx="1"/>
          </p:nvPr>
        </p:nvSpPr>
        <p:spPr>
          <a:xfrm>
            <a:off x="566797" y="1284848"/>
            <a:ext cx="3868737" cy="356616"/>
          </a:xfrm>
        </p:spPr>
        <p:txBody>
          <a:bodyPr anchor="b"/>
          <a:lstStyle/>
          <a:p>
            <a:r>
              <a:rPr lang="en-US" dirty="0"/>
              <a:t>Classification</a:t>
            </a:r>
          </a:p>
        </p:txBody>
      </p:sp>
      <p:sp>
        <p:nvSpPr>
          <p:cNvPr id="5" name="Text Placeholder 4">
            <a:extLst>
              <a:ext uri="{FF2B5EF4-FFF2-40B4-BE49-F238E27FC236}">
                <a16:creationId xmlns:a16="http://schemas.microsoft.com/office/drawing/2014/main" id="{470CC4D9-6D7F-4D46-A43A-EE6AEAC82664}"/>
              </a:ext>
            </a:extLst>
          </p:cNvPr>
          <p:cNvSpPr>
            <a:spLocks noGrp="1"/>
          </p:cNvSpPr>
          <p:nvPr>
            <p:ph type="body" sz="quarter" idx="3"/>
          </p:nvPr>
        </p:nvSpPr>
        <p:spPr>
          <a:xfrm>
            <a:off x="4734766" y="1288249"/>
            <a:ext cx="3867912" cy="353215"/>
          </a:xfrm>
        </p:spPr>
        <p:txBody>
          <a:bodyPr anchor="b"/>
          <a:lstStyle/>
          <a:p>
            <a:r>
              <a:rPr lang="en-US" dirty="0"/>
              <a:t>Regression</a:t>
            </a:r>
          </a:p>
        </p:txBody>
      </p:sp>
      <p:sp>
        <p:nvSpPr>
          <p:cNvPr id="6" name="Content Placeholder 5">
            <a:extLst>
              <a:ext uri="{FF2B5EF4-FFF2-40B4-BE49-F238E27FC236}">
                <a16:creationId xmlns:a16="http://schemas.microsoft.com/office/drawing/2014/main" id="{BD636218-B40F-D147-ACF8-84A9110D5154}"/>
              </a:ext>
            </a:extLst>
          </p:cNvPr>
          <p:cNvSpPr>
            <a:spLocks noGrp="1"/>
          </p:cNvSpPr>
          <p:nvPr>
            <p:ph sz="quarter" idx="4"/>
          </p:nvPr>
        </p:nvSpPr>
        <p:spPr>
          <a:xfrm>
            <a:off x="4949907" y="4125118"/>
            <a:ext cx="3887788" cy="957851"/>
          </a:xfrm>
        </p:spPr>
        <p:txBody>
          <a:bodyPr/>
          <a:lstStyle/>
          <a:p>
            <a:r>
              <a:rPr lang="en-US" sz="1800" dirty="0"/>
              <a:t>Epsilon-Insensitivity Loss</a:t>
            </a:r>
          </a:p>
        </p:txBody>
      </p:sp>
      <p:sp>
        <p:nvSpPr>
          <p:cNvPr id="8" name="Slide Number Placeholder 7">
            <a:extLst>
              <a:ext uri="{FF2B5EF4-FFF2-40B4-BE49-F238E27FC236}">
                <a16:creationId xmlns:a16="http://schemas.microsoft.com/office/drawing/2014/main" id="{882DE573-3AF6-EE41-B0D6-0D1DE009BFAE}"/>
              </a:ext>
            </a:extLst>
          </p:cNvPr>
          <p:cNvSpPr>
            <a:spLocks noGrp="1"/>
          </p:cNvSpPr>
          <p:nvPr>
            <p:ph type="sldNum" sz="quarter" idx="11"/>
          </p:nvPr>
        </p:nvSpPr>
        <p:spPr/>
        <p:txBody>
          <a:bodyPr/>
          <a:lstStyle/>
          <a:p>
            <a:fld id="{51F1AC64-B052-AA44-9FFA-523D4080C13E}" type="slidenum">
              <a:rPr lang="en-US" smtClean="0"/>
              <a:pPr/>
              <a:t>11</a:t>
            </a:fld>
            <a:endParaRPr lang="en-US" dirty="0"/>
          </a:p>
        </p:txBody>
      </p:sp>
      <p:pic>
        <p:nvPicPr>
          <p:cNvPr id="11" name="Picture 10">
            <a:extLst>
              <a:ext uri="{FF2B5EF4-FFF2-40B4-BE49-F238E27FC236}">
                <a16:creationId xmlns:a16="http://schemas.microsoft.com/office/drawing/2014/main" id="{3ADB5EA6-BFFF-A74B-A08D-6B72CB38D4DD}"/>
              </a:ext>
            </a:extLst>
          </p:cNvPr>
          <p:cNvPicPr>
            <a:picLocks noChangeAspect="1"/>
          </p:cNvPicPr>
          <p:nvPr/>
        </p:nvPicPr>
        <p:blipFill>
          <a:blip r:embed="rId3"/>
          <a:stretch>
            <a:fillRect/>
          </a:stretch>
        </p:blipFill>
        <p:spPr>
          <a:xfrm>
            <a:off x="5068522" y="1463156"/>
            <a:ext cx="3200400" cy="2622014"/>
          </a:xfrm>
          <a:prstGeom prst="rect">
            <a:avLst/>
          </a:prstGeom>
        </p:spPr>
      </p:pic>
      <p:pic>
        <p:nvPicPr>
          <p:cNvPr id="14" name="Picture 13">
            <a:extLst>
              <a:ext uri="{FF2B5EF4-FFF2-40B4-BE49-F238E27FC236}">
                <a16:creationId xmlns:a16="http://schemas.microsoft.com/office/drawing/2014/main" id="{0B8C1BEA-484B-5E43-A7F5-832CC3EC528C}"/>
              </a:ext>
            </a:extLst>
          </p:cNvPr>
          <p:cNvPicPr>
            <a:picLocks noChangeAspect="1"/>
          </p:cNvPicPr>
          <p:nvPr/>
        </p:nvPicPr>
        <p:blipFill>
          <a:blip r:embed="rId4"/>
          <a:stretch>
            <a:fillRect/>
          </a:stretch>
        </p:blipFill>
        <p:spPr>
          <a:xfrm>
            <a:off x="4498976" y="4467415"/>
            <a:ext cx="4339492" cy="564728"/>
          </a:xfrm>
          <a:prstGeom prst="rect">
            <a:avLst/>
          </a:prstGeom>
        </p:spPr>
      </p:pic>
      <p:pic>
        <p:nvPicPr>
          <p:cNvPr id="16" name="Picture 15">
            <a:extLst>
              <a:ext uri="{FF2B5EF4-FFF2-40B4-BE49-F238E27FC236}">
                <a16:creationId xmlns:a16="http://schemas.microsoft.com/office/drawing/2014/main" id="{C642881A-ABFB-AF44-AF79-14A8212F50AD}"/>
              </a:ext>
            </a:extLst>
          </p:cNvPr>
          <p:cNvPicPr>
            <a:picLocks noChangeAspect="1"/>
          </p:cNvPicPr>
          <p:nvPr/>
        </p:nvPicPr>
        <p:blipFill>
          <a:blip r:embed="rId5"/>
          <a:stretch>
            <a:fillRect/>
          </a:stretch>
        </p:blipFill>
        <p:spPr>
          <a:xfrm>
            <a:off x="2149321" y="721281"/>
            <a:ext cx="4699310" cy="611554"/>
          </a:xfrm>
          <a:prstGeom prst="rect">
            <a:avLst/>
          </a:prstGeom>
        </p:spPr>
      </p:pic>
      <p:pic>
        <p:nvPicPr>
          <p:cNvPr id="7" name="Picture 6">
            <a:extLst>
              <a:ext uri="{FF2B5EF4-FFF2-40B4-BE49-F238E27FC236}">
                <a16:creationId xmlns:a16="http://schemas.microsoft.com/office/drawing/2014/main" id="{83A5EA9B-A09A-BC49-9D38-74347DE57CC8}"/>
              </a:ext>
            </a:extLst>
          </p:cNvPr>
          <p:cNvPicPr>
            <a:picLocks noChangeAspect="1"/>
          </p:cNvPicPr>
          <p:nvPr/>
        </p:nvPicPr>
        <p:blipFill>
          <a:blip r:embed="rId6"/>
          <a:stretch>
            <a:fillRect/>
          </a:stretch>
        </p:blipFill>
        <p:spPr>
          <a:xfrm>
            <a:off x="686706" y="1549141"/>
            <a:ext cx="3200400" cy="2800350"/>
          </a:xfrm>
          <a:prstGeom prst="rect">
            <a:avLst/>
          </a:prstGeom>
        </p:spPr>
      </p:pic>
      <p:sp>
        <p:nvSpPr>
          <p:cNvPr id="18" name="Content Placeholder 5">
            <a:extLst>
              <a:ext uri="{FF2B5EF4-FFF2-40B4-BE49-F238E27FC236}">
                <a16:creationId xmlns:a16="http://schemas.microsoft.com/office/drawing/2014/main" id="{7D6B7176-0F08-F64F-9284-3B4CC14DDC21}"/>
              </a:ext>
            </a:extLst>
          </p:cNvPr>
          <p:cNvSpPr txBox="1">
            <a:spLocks/>
          </p:cNvSpPr>
          <p:nvPr/>
        </p:nvSpPr>
        <p:spPr>
          <a:xfrm>
            <a:off x="1880712" y="4106779"/>
            <a:ext cx="3887788" cy="957851"/>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Hinge Loss</a:t>
            </a:r>
          </a:p>
        </p:txBody>
      </p:sp>
      <p:pic>
        <p:nvPicPr>
          <p:cNvPr id="19" name="Picture 18">
            <a:extLst>
              <a:ext uri="{FF2B5EF4-FFF2-40B4-BE49-F238E27FC236}">
                <a16:creationId xmlns:a16="http://schemas.microsoft.com/office/drawing/2014/main" id="{C3913116-2CFD-1A4E-87B8-41D0CF143599}"/>
              </a:ext>
            </a:extLst>
          </p:cNvPr>
          <p:cNvPicPr>
            <a:picLocks noChangeAspect="1"/>
          </p:cNvPicPr>
          <p:nvPr/>
        </p:nvPicPr>
        <p:blipFill>
          <a:blip r:embed="rId7"/>
          <a:stretch>
            <a:fillRect/>
          </a:stretch>
        </p:blipFill>
        <p:spPr>
          <a:xfrm>
            <a:off x="907498" y="4390980"/>
            <a:ext cx="3343450" cy="426126"/>
          </a:xfrm>
          <a:prstGeom prst="rect">
            <a:avLst/>
          </a:prstGeom>
        </p:spPr>
      </p:pic>
    </p:spTree>
    <p:extLst>
      <p:ext uri="{BB962C8B-B14F-4D97-AF65-F5344CB8AC3E}">
        <p14:creationId xmlns:p14="http://schemas.microsoft.com/office/powerpoint/2010/main" val="21217796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2883B-4F62-2346-84F4-9E4343872516}"/>
              </a:ext>
            </a:extLst>
          </p:cNvPr>
          <p:cNvSpPr>
            <a:spLocks noGrp="1"/>
          </p:cNvSpPr>
          <p:nvPr>
            <p:ph type="title"/>
          </p:nvPr>
        </p:nvSpPr>
        <p:spPr/>
        <p:txBody>
          <a:bodyPr/>
          <a:lstStyle/>
          <a:p>
            <a:r>
              <a:rPr lang="en-US" dirty="0"/>
              <a:t>Using Kernels</a:t>
            </a:r>
          </a:p>
        </p:txBody>
      </p:sp>
      <p:sp>
        <p:nvSpPr>
          <p:cNvPr id="5" name="Slide Number Placeholder 4">
            <a:extLst>
              <a:ext uri="{FF2B5EF4-FFF2-40B4-BE49-F238E27FC236}">
                <a16:creationId xmlns:a16="http://schemas.microsoft.com/office/drawing/2014/main" id="{D7BB6513-29FE-0D45-8CF1-E48FA2635662}"/>
              </a:ext>
            </a:extLst>
          </p:cNvPr>
          <p:cNvSpPr>
            <a:spLocks noGrp="1"/>
          </p:cNvSpPr>
          <p:nvPr>
            <p:ph type="sldNum" sz="quarter" idx="4"/>
          </p:nvPr>
        </p:nvSpPr>
        <p:spPr/>
        <p:txBody>
          <a:bodyPr/>
          <a:lstStyle/>
          <a:p>
            <a:fld id="{51F1AC64-B052-AA44-9FFA-523D4080C13E}" type="slidenum">
              <a:rPr lang="en-US" smtClean="0"/>
              <a:pPr/>
              <a:t>12</a:t>
            </a:fld>
            <a:endParaRPr lang="en-US" dirty="0"/>
          </a:p>
        </p:txBody>
      </p:sp>
      <p:sp>
        <p:nvSpPr>
          <p:cNvPr id="9" name="Content Placeholder 6">
            <a:extLst>
              <a:ext uri="{FF2B5EF4-FFF2-40B4-BE49-F238E27FC236}">
                <a16:creationId xmlns:a16="http://schemas.microsoft.com/office/drawing/2014/main" id="{AD438235-A427-6143-9DF6-00E6604D3957}"/>
              </a:ext>
            </a:extLst>
          </p:cNvPr>
          <p:cNvSpPr>
            <a:spLocks noGrp="1"/>
          </p:cNvSpPr>
          <p:nvPr>
            <p:ph idx="1"/>
          </p:nvPr>
        </p:nvSpPr>
        <p:spPr>
          <a:xfrm>
            <a:off x="628651" y="925975"/>
            <a:ext cx="7886700" cy="3706350"/>
          </a:xfrm>
        </p:spPr>
        <p:txBody>
          <a:bodyPr/>
          <a:lstStyle/>
          <a:p>
            <a:r>
              <a:rPr lang="en-US" sz="2000" dirty="0"/>
              <a:t>To handle cases where data are non-linearly separable, while enhancing the classifiers capabilities, a kernel function can be used:</a:t>
            </a:r>
          </a:p>
          <a:p>
            <a:pPr marL="0" indent="0">
              <a:buNone/>
            </a:pPr>
            <a:endParaRPr lang="en-US" sz="2400" dirty="0"/>
          </a:p>
          <a:p>
            <a:r>
              <a:rPr lang="en-US" sz="2000" dirty="0"/>
              <a:t>The advantage of utilizing kernels is being able to calculate the inner product in the input space rather than in the very high feature dimensional space.</a:t>
            </a:r>
            <a:endParaRPr lang="en-US" sz="1800" dirty="0"/>
          </a:p>
          <a:p>
            <a:pPr marL="0" indent="0">
              <a:buNone/>
            </a:pPr>
            <a:r>
              <a:rPr lang="en-US" sz="2000" dirty="0"/>
              <a:t> </a:t>
            </a:r>
          </a:p>
          <a:p>
            <a:pPr marL="0" indent="0">
              <a:buNone/>
            </a:pPr>
            <a:endParaRPr lang="en-US" sz="2400" dirty="0"/>
          </a:p>
        </p:txBody>
      </p:sp>
      <p:pic>
        <p:nvPicPr>
          <p:cNvPr id="10" name="Content Placeholder 4">
            <a:extLst>
              <a:ext uri="{FF2B5EF4-FFF2-40B4-BE49-F238E27FC236}">
                <a16:creationId xmlns:a16="http://schemas.microsoft.com/office/drawing/2014/main" id="{579F9A68-89F7-F34C-AC1A-5C429F8264AA}"/>
              </a:ext>
            </a:extLst>
          </p:cNvPr>
          <p:cNvPicPr>
            <a:picLocks noChangeAspect="1"/>
          </p:cNvPicPr>
          <p:nvPr/>
        </p:nvPicPr>
        <p:blipFill>
          <a:blip r:embed="rId3"/>
          <a:stretch>
            <a:fillRect/>
          </a:stretch>
        </p:blipFill>
        <p:spPr>
          <a:xfrm>
            <a:off x="3225550" y="1599482"/>
            <a:ext cx="2692897" cy="582248"/>
          </a:xfrm>
          <a:prstGeom prst="rect">
            <a:avLst/>
          </a:prstGeom>
        </p:spPr>
      </p:pic>
      <p:pic>
        <p:nvPicPr>
          <p:cNvPr id="11" name="Picture 10">
            <a:extLst>
              <a:ext uri="{FF2B5EF4-FFF2-40B4-BE49-F238E27FC236}">
                <a16:creationId xmlns:a16="http://schemas.microsoft.com/office/drawing/2014/main" id="{EB3A8BDD-3568-CF4E-98B7-92CFD5258D73}"/>
              </a:ext>
            </a:extLst>
          </p:cNvPr>
          <p:cNvPicPr>
            <a:picLocks noChangeAspect="1"/>
          </p:cNvPicPr>
          <p:nvPr/>
        </p:nvPicPr>
        <p:blipFill>
          <a:blip r:embed="rId4"/>
          <a:stretch>
            <a:fillRect/>
          </a:stretch>
        </p:blipFill>
        <p:spPr>
          <a:xfrm>
            <a:off x="3256650" y="3291569"/>
            <a:ext cx="2630695" cy="666443"/>
          </a:xfrm>
          <a:prstGeom prst="rect">
            <a:avLst/>
          </a:prstGeom>
        </p:spPr>
      </p:pic>
    </p:spTree>
    <p:extLst>
      <p:ext uri="{BB962C8B-B14F-4D97-AF65-F5344CB8AC3E}">
        <p14:creationId xmlns:p14="http://schemas.microsoft.com/office/powerpoint/2010/main" val="1112846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D9F3BA-175A-E446-9072-267636D30B63}"/>
              </a:ext>
            </a:extLst>
          </p:cNvPr>
          <p:cNvSpPr>
            <a:spLocks noGrp="1"/>
          </p:cNvSpPr>
          <p:nvPr>
            <p:ph type="title"/>
          </p:nvPr>
        </p:nvSpPr>
        <p:spPr/>
        <p:txBody>
          <a:bodyPr/>
          <a:lstStyle/>
          <a:p>
            <a:r>
              <a:rPr lang="en-US" dirty="0"/>
              <a:t>Solving the SVM Problem</a:t>
            </a:r>
          </a:p>
        </p:txBody>
      </p:sp>
      <p:sp>
        <p:nvSpPr>
          <p:cNvPr id="5" name="Slide Number Placeholder 4">
            <a:extLst>
              <a:ext uri="{FF2B5EF4-FFF2-40B4-BE49-F238E27FC236}">
                <a16:creationId xmlns:a16="http://schemas.microsoft.com/office/drawing/2014/main" id="{E1C4394A-5E90-AB43-8D7B-A432F25EB116}"/>
              </a:ext>
            </a:extLst>
          </p:cNvPr>
          <p:cNvSpPr>
            <a:spLocks noGrp="1"/>
          </p:cNvSpPr>
          <p:nvPr>
            <p:ph type="sldNum" sz="quarter" idx="4"/>
          </p:nvPr>
        </p:nvSpPr>
        <p:spPr/>
        <p:txBody>
          <a:bodyPr/>
          <a:lstStyle/>
          <a:p>
            <a:fld id="{51F1AC64-B052-AA44-9FFA-523D4080C13E}" type="slidenum">
              <a:rPr lang="en-US" smtClean="0"/>
              <a:pPr/>
              <a:t>13</a:t>
            </a:fld>
            <a:endParaRPr lang="en-US" dirty="0"/>
          </a:p>
        </p:txBody>
      </p:sp>
      <mc:AlternateContent xmlns:mc="http://schemas.openxmlformats.org/markup-compatibility/2006" xmlns:a14="http://schemas.microsoft.com/office/drawing/2010/main">
        <mc:Choice Requires="a14">
          <p:graphicFrame>
            <p:nvGraphicFramePr>
              <p:cNvPr id="9" name="Table 8">
                <a:extLst>
                  <a:ext uri="{FF2B5EF4-FFF2-40B4-BE49-F238E27FC236}">
                    <a16:creationId xmlns:a16="http://schemas.microsoft.com/office/drawing/2014/main" id="{437DCD70-5561-0C4B-9A6C-D3CD3DA32F19}"/>
                  </a:ext>
                </a:extLst>
              </p:cNvPr>
              <p:cNvGraphicFramePr>
                <a:graphicFrameLocks noGrp="1"/>
              </p:cNvGraphicFramePr>
              <p:nvPr>
                <p:extLst>
                  <p:ext uri="{D42A27DB-BD31-4B8C-83A1-F6EECF244321}">
                    <p14:modId xmlns:p14="http://schemas.microsoft.com/office/powerpoint/2010/main" val="1161767070"/>
                  </p:ext>
                </p:extLst>
              </p:nvPr>
            </p:nvGraphicFramePr>
            <p:xfrm>
              <a:off x="628651" y="833378"/>
              <a:ext cx="7844789" cy="3108452"/>
            </p:xfrm>
            <a:graphic>
              <a:graphicData uri="http://schemas.openxmlformats.org/drawingml/2006/table">
                <a:tbl>
                  <a:tblPr firstRow="1" bandRow="1">
                    <a:tableStyleId>{F2DE63D5-997A-4646-A377-4702673A728D}</a:tableStyleId>
                  </a:tblPr>
                  <a:tblGrid>
                    <a:gridCol w="1738629">
                      <a:extLst>
                        <a:ext uri="{9D8B030D-6E8A-4147-A177-3AD203B41FA5}">
                          <a16:colId xmlns:a16="http://schemas.microsoft.com/office/drawing/2014/main" val="649116451"/>
                        </a:ext>
                      </a:extLst>
                    </a:gridCol>
                    <a:gridCol w="2214880">
                      <a:extLst>
                        <a:ext uri="{9D8B030D-6E8A-4147-A177-3AD203B41FA5}">
                          <a16:colId xmlns:a16="http://schemas.microsoft.com/office/drawing/2014/main" val="3453178529"/>
                        </a:ext>
                      </a:extLst>
                    </a:gridCol>
                    <a:gridCol w="2722880">
                      <a:extLst>
                        <a:ext uri="{9D8B030D-6E8A-4147-A177-3AD203B41FA5}">
                          <a16:colId xmlns:a16="http://schemas.microsoft.com/office/drawing/2014/main" val="2344821104"/>
                        </a:ext>
                      </a:extLst>
                    </a:gridCol>
                    <a:gridCol w="1168400">
                      <a:extLst>
                        <a:ext uri="{9D8B030D-6E8A-4147-A177-3AD203B41FA5}">
                          <a16:colId xmlns:a16="http://schemas.microsoft.com/office/drawing/2014/main" val="4038906788"/>
                        </a:ext>
                      </a:extLst>
                    </a:gridCol>
                  </a:tblGrid>
                  <a:tr h="313690">
                    <a:tc gridSpan="4">
                      <a:txBody>
                        <a:bodyPr/>
                        <a:lstStyle/>
                        <a:p>
                          <a:pPr algn="ctr"/>
                          <a:r>
                            <a:rPr lang="en-US" dirty="0">
                              <a:solidFill>
                                <a:schemeClr val="tx1"/>
                              </a:solidFill>
                              <a:latin typeface="Arial" panose="020B0604020202020204" pitchFamily="34" charset="0"/>
                              <a:cs typeface="Arial" panose="020B0604020202020204" pitchFamily="34" charset="0"/>
                            </a:rPr>
                            <a:t>SVM Optimization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dirty="0"/>
                        </a:p>
                      </a:txBody>
                      <a:tcPr/>
                    </a:tc>
                    <a:tc hMerge="1">
                      <a:txBody>
                        <a:bodyPr/>
                        <a:lstStyle/>
                        <a:p>
                          <a:pPr algn="ctr"/>
                          <a:endParaRPr lang="en-US"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8909233"/>
                      </a:ext>
                    </a:extLst>
                  </a:tr>
                  <a:tr h="0">
                    <a:tc>
                      <a:txBody>
                        <a:bodyPr/>
                        <a:lstStyle/>
                        <a:p>
                          <a:r>
                            <a:rPr lang="en-US" b="1" dirty="0">
                              <a:latin typeface="Arial" panose="020B0604020202020204" pitchFamily="34" charset="0"/>
                              <a:cs typeface="Arial" panose="020B0604020202020204" pitchFamily="34" charset="0"/>
                            </a:rPr>
                            <a:t>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Memory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Big Data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extLst>
                      <a:ext uri="{0D108BD9-81ED-4DB2-BD59-A6C34878D82A}">
                        <a16:rowId xmlns:a16="http://schemas.microsoft.com/office/drawing/2014/main" val="2647400407"/>
                      </a:ext>
                    </a:extLst>
                  </a:tr>
                  <a:tr h="731266">
                    <a:tc>
                      <a:txBody>
                        <a:bodyPr/>
                        <a:lstStyle/>
                        <a:p>
                          <a:r>
                            <a:rPr lang="en-US" i="1" dirty="0">
                              <a:latin typeface="Arial" panose="020B0604020202020204" pitchFamily="34" charset="0"/>
                              <a:cs typeface="Arial" panose="020B0604020202020204" pitchFamily="34" charset="0"/>
                            </a:rPr>
                            <a:t>Interior Point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Arial" panose="020B0604020202020204" pitchFamily="34" charset="0"/>
                              <a:cs typeface="Arial" panose="020B0604020202020204" pitchFamily="34" charset="0"/>
                            </a:rPr>
                            <a:t>Direct precise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b="0" dirty="0">
                              <a:cs typeface="Arial" panose="020B0604020202020204" pitchFamily="34" charset="0"/>
                            </a:rPr>
                            <a:t>At least </a:t>
                          </a:r>
                          <a14:m>
                            <m:oMath xmlns:m="http://schemas.openxmlformats.org/officeDocument/2006/math">
                              <m:r>
                                <a:rPr lang="en-US" b="0" i="1" smtClean="0">
                                  <a:latin typeface="Cambria Math" panose="02040503050406030204" pitchFamily="18" charset="0"/>
                                  <a:cs typeface="Arial" panose="020B0604020202020204" pitchFamily="34" charset="0"/>
                                </a:rPr>
                                <m:t>𝑂</m:t>
                              </m:r>
                              <m:r>
                                <a:rPr lang="en-US" b="0" i="1" smtClean="0">
                                  <a:latin typeface="Cambria Math" panose="02040503050406030204" pitchFamily="18" charset="0"/>
                                  <a:cs typeface="Arial" panose="020B0604020202020204" pitchFamily="34" charset="0"/>
                                </a:rPr>
                                <m:t>(</m:t>
                              </m:r>
                              <m:sSup>
                                <m:sSupPr>
                                  <m:ctrlPr>
                                    <a:rPr lang="en-US" b="0" i="1" smtClean="0">
                                      <a:latin typeface="Cambria Math" panose="02040503050406030204" pitchFamily="18" charset="0"/>
                                      <a:cs typeface="Arial" panose="020B0604020202020204" pitchFamily="34" charset="0"/>
                                    </a:rPr>
                                  </m:ctrlPr>
                                </m:sSupPr>
                                <m:e>
                                  <m:r>
                                    <a:rPr lang="en-US" b="0" i="1" smtClean="0">
                                      <a:latin typeface="Cambria Math" panose="02040503050406030204" pitchFamily="18" charset="0"/>
                                      <a:cs typeface="Arial" panose="020B0604020202020204" pitchFamily="34" charset="0"/>
                                    </a:rPr>
                                    <m:t>𝑛</m:t>
                                  </m:r>
                                </m:e>
                                <m:sup>
                                  <m:r>
                                    <a:rPr lang="en-US" b="0" i="1" smtClean="0">
                                      <a:latin typeface="Cambria Math" panose="02040503050406030204" pitchFamily="18" charset="0"/>
                                      <a:cs typeface="Arial" panose="020B0604020202020204" pitchFamily="34" charset="0"/>
                                    </a:rPr>
                                    <m:t>2</m:t>
                                  </m:r>
                                </m:sup>
                              </m:sSup>
                              <m:r>
                                <a:rPr lang="en-US" b="0" i="1" smtClean="0">
                                  <a:latin typeface="Cambria Math" panose="02040503050406030204" pitchFamily="18" charset="0"/>
                                  <a:cs typeface="Arial" panose="020B0604020202020204" pitchFamily="34" charset="0"/>
                                </a:rPr>
                                <m:t>)</m:t>
                              </m:r>
                            </m:oMath>
                          </a14:m>
                          <a:r>
                            <a:rPr lang="en-US" dirty="0">
                              <a:latin typeface="Arial" panose="020B0604020202020204" pitchFamily="34" charset="0"/>
                              <a:cs typeface="Arial" panose="020B0604020202020204" pitchFamily="34" charset="0"/>
                            </a:rPr>
                            <a:t> memory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9912084"/>
                      </a:ext>
                    </a:extLst>
                  </a:tr>
                  <a:tr h="731266">
                    <a:tc>
                      <a:txBody>
                        <a:bodyPr/>
                        <a:lstStyle/>
                        <a:p>
                          <a:r>
                            <a:rPr lang="en-US" i="1" dirty="0">
                              <a:latin typeface="Arial" panose="020B0604020202020204" pitchFamily="34" charset="0"/>
                              <a:cs typeface="Arial" panose="020B0604020202020204" pitchFamily="34" charset="0"/>
                            </a:rPr>
                            <a:t>Active 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Arial" panose="020B0604020202020204" pitchFamily="34" charset="0"/>
                              <a:cs typeface="Arial" panose="020B0604020202020204" pitchFamily="34" charset="0"/>
                            </a:rPr>
                            <a:t>Constraint-based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smtClean="0">
                                  <a:latin typeface="Cambria Math" panose="02040503050406030204" pitchFamily="18" charset="0"/>
                                  <a:cs typeface="Arial" panose="020B0604020202020204" pitchFamily="34" charset="0"/>
                                </a:rPr>
                                <m:t>𝑂</m:t>
                              </m:r>
                              <m:r>
                                <a:rPr lang="en-US" b="0" i="1" smtClean="0">
                                  <a:latin typeface="Cambria Math" panose="02040503050406030204" pitchFamily="18" charset="0"/>
                                  <a:cs typeface="Arial" panose="020B0604020202020204" pitchFamily="34" charset="0"/>
                                </a:rPr>
                                <m:t>(</m:t>
                              </m:r>
                              <m:sSubSup>
                                <m:sSubSupPr>
                                  <m:ctrlPr>
                                    <a:rPr lang="en-US" b="0" i="1" smtClean="0">
                                      <a:latin typeface="Cambria Math" panose="02040503050406030204" pitchFamily="18" charset="0"/>
                                      <a:cs typeface="Arial" panose="020B0604020202020204" pitchFamily="34" charset="0"/>
                                    </a:rPr>
                                  </m:ctrlPr>
                                </m:sSubSupPr>
                                <m:e>
                                  <m:r>
                                    <a:rPr lang="en-US" b="0" i="1" smtClean="0">
                                      <a:latin typeface="Cambria Math" panose="02040503050406030204" pitchFamily="18" charset="0"/>
                                      <a:cs typeface="Arial" panose="020B0604020202020204" pitchFamily="34" charset="0"/>
                                    </a:rPr>
                                    <m:t>𝑁</m:t>
                                  </m:r>
                                </m:e>
                                <m:sub>
                                  <m:r>
                                    <a:rPr lang="en-US" b="0" i="1" smtClean="0">
                                      <a:latin typeface="Cambria Math" panose="02040503050406030204" pitchFamily="18" charset="0"/>
                                      <a:cs typeface="Arial" panose="020B0604020202020204" pitchFamily="34" charset="0"/>
                                    </a:rPr>
                                    <m:t>𝐹𝑆𝑉</m:t>
                                  </m:r>
                                </m:sub>
                                <m:sup>
                                  <m:r>
                                    <a:rPr lang="en-US" b="0" i="1" smtClean="0">
                                      <a:latin typeface="Cambria Math" panose="02040503050406030204" pitchFamily="18" charset="0"/>
                                      <a:cs typeface="Arial" panose="020B0604020202020204" pitchFamily="34" charset="0"/>
                                    </a:rPr>
                                    <m:t>2</m:t>
                                  </m:r>
                                </m:sup>
                              </m:sSubSup>
                              <m:r>
                                <a:rPr lang="en-US" b="0" i="1" smtClean="0">
                                  <a:latin typeface="Cambria Math" panose="02040503050406030204" pitchFamily="18" charset="0"/>
                                  <a:cs typeface="Arial" panose="020B0604020202020204" pitchFamily="34" charset="0"/>
                                </a:rPr>
                                <m:t>)</m:t>
                              </m:r>
                            </m:oMath>
                          </a14:m>
                          <a:r>
                            <a:rPr lang="en-US" dirty="0">
                              <a:latin typeface="Arial" panose="020B0604020202020204" pitchFamily="34" charset="0"/>
                              <a:cs typeface="Arial" panose="020B0604020202020204" pitchFamily="34" charset="0"/>
                            </a:rPr>
                            <a:t> (free support vectors)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0176407"/>
                      </a:ext>
                    </a:extLst>
                  </a:tr>
                  <a:tr h="731266">
                    <a:tc>
                      <a:txBody>
                        <a:bodyPr/>
                        <a:lstStyle/>
                        <a:p>
                          <a:r>
                            <a:rPr lang="en-US" i="1" dirty="0">
                              <a:latin typeface="Arial" panose="020B0604020202020204" pitchFamily="34" charset="0"/>
                              <a:cs typeface="Arial" panose="020B0604020202020204" pitchFamily="34" charset="0"/>
                            </a:rPr>
                            <a:t>Working 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Iterative approximate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 xmlns:m="http://schemas.openxmlformats.org/officeDocument/2006/math">
                              <m:r>
                                <a:rPr lang="en-US" b="0" i="1" smtClean="0">
                                  <a:latin typeface="Cambria Math" panose="02040503050406030204" pitchFamily="18" charset="0"/>
                                  <a:cs typeface="Arial" panose="020B0604020202020204" pitchFamily="34" charset="0"/>
                                </a:rPr>
                                <m:t>𝑂</m:t>
                              </m:r>
                              <m:r>
                                <a:rPr lang="en-US" b="0" i="1" smtClean="0">
                                  <a:latin typeface="Cambria Math" panose="02040503050406030204" pitchFamily="18" charset="0"/>
                                  <a:cs typeface="Arial" panose="020B0604020202020204" pitchFamily="34" charset="0"/>
                                </a:rPr>
                                <m:t>(</m:t>
                              </m:r>
                              <m:r>
                                <a:rPr lang="en-US" b="0" i="1" smtClean="0">
                                  <a:latin typeface="Cambria Math" panose="02040503050406030204" pitchFamily="18" charset="0"/>
                                  <a:cs typeface="Arial" panose="020B0604020202020204" pitchFamily="34" charset="0"/>
                                </a:rPr>
                                <m:t>𝑛</m:t>
                              </m:r>
                              <m:r>
                                <a:rPr lang="en-US" b="0" i="1" smtClean="0">
                                  <a:latin typeface="Cambria Math" panose="02040503050406030204" pitchFamily="18" charset="0"/>
                                  <a:cs typeface="Arial" panose="020B0604020202020204" pitchFamily="34" charset="0"/>
                                </a:rPr>
                                <m:t>+</m:t>
                              </m:r>
                              <m:sSup>
                                <m:sSupPr>
                                  <m:ctrlPr>
                                    <a:rPr lang="en-US" b="0" i="1" smtClean="0">
                                      <a:latin typeface="Cambria Math" panose="02040503050406030204" pitchFamily="18" charset="0"/>
                                      <a:cs typeface="Arial" panose="020B0604020202020204" pitchFamily="34" charset="0"/>
                                    </a:rPr>
                                  </m:ctrlPr>
                                </m:sSupPr>
                                <m:e>
                                  <m:r>
                                    <a:rPr lang="en-US" b="0" i="1" smtClean="0">
                                      <a:latin typeface="Cambria Math" panose="02040503050406030204" pitchFamily="18" charset="0"/>
                                      <a:cs typeface="Arial" panose="020B0604020202020204" pitchFamily="34" charset="0"/>
                                    </a:rPr>
                                    <m:t>𝑞</m:t>
                                  </m:r>
                                </m:e>
                                <m:sup>
                                  <m:r>
                                    <a:rPr lang="en-US" b="0" i="1" smtClean="0">
                                      <a:latin typeface="Cambria Math" panose="02040503050406030204" pitchFamily="18" charset="0"/>
                                      <a:cs typeface="Arial" panose="020B0604020202020204" pitchFamily="34" charset="0"/>
                                    </a:rPr>
                                    <m:t>2</m:t>
                                  </m:r>
                                </m:sup>
                              </m:sSup>
                              <m:r>
                                <a:rPr lang="en-US" b="0" i="1" smtClean="0">
                                  <a:latin typeface="Cambria Math" panose="02040503050406030204" pitchFamily="18" charset="0"/>
                                  <a:cs typeface="Arial" panose="020B0604020202020204" pitchFamily="34" charset="0"/>
                                </a:rPr>
                                <m:t>)</m:t>
                              </m:r>
                            </m:oMath>
                          </a14:m>
                          <a:r>
                            <a:rPr lang="en-US" dirty="0">
                              <a:latin typeface="Arial" panose="020B0604020202020204" pitchFamily="34" charset="0"/>
                              <a:cs typeface="Arial" panose="020B0604020202020204" pitchFamily="34" charset="0"/>
                            </a:rPr>
                            <a:t>, </a:t>
                          </a:r>
                          <a14:m>
                            <m:oMath xmlns:m="http://schemas.openxmlformats.org/officeDocument/2006/math">
                              <m:r>
                                <a:rPr lang="en-US" b="0" i="1" dirty="0" smtClean="0">
                                  <a:latin typeface="Cambria Math" panose="02040503050406030204" pitchFamily="18" charset="0"/>
                                  <a:cs typeface="Arial" panose="020B0604020202020204" pitchFamily="34" charset="0"/>
                                </a:rPr>
                                <m:t>𝑞</m:t>
                              </m:r>
                            </m:oMath>
                          </a14:m>
                          <a:r>
                            <a:rPr lang="en-US" dirty="0">
                              <a:latin typeface="Arial" panose="020B0604020202020204" pitchFamily="34" charset="0"/>
                              <a:cs typeface="Arial" panose="020B0604020202020204" pitchFamily="34" charset="0"/>
                            </a:rPr>
                            <a:t> is the size</a:t>
                          </a:r>
                          <a:r>
                            <a:rPr lang="en-US" baseline="0" dirty="0">
                              <a:latin typeface="Arial" panose="020B0604020202020204" pitchFamily="34" charset="0"/>
                              <a:cs typeface="Arial" panose="020B0604020202020204" pitchFamily="34" charset="0"/>
                            </a:rPr>
                            <a:t> of working set</a:t>
                          </a:r>
                          <a:r>
                            <a:rPr lang="en-US" dirty="0">
                              <a:latin typeface="Arial" panose="020B0604020202020204" pitchFamily="34" charset="0"/>
                              <a:cs typeface="Arial" panose="020B0604020202020204" pitchFamily="34" charset="0"/>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41526271"/>
                      </a:ext>
                    </a:extLst>
                  </a:tr>
                </a:tbl>
              </a:graphicData>
            </a:graphic>
          </p:graphicFrame>
        </mc:Choice>
        <mc:Fallback xmlns="">
          <p:graphicFrame>
            <p:nvGraphicFramePr>
              <p:cNvPr id="9" name="Table 8">
                <a:extLst>
                  <a:ext uri="{FF2B5EF4-FFF2-40B4-BE49-F238E27FC236}">
                    <a16:creationId xmlns:a16="http://schemas.microsoft.com/office/drawing/2014/main" id="{437DCD70-5561-0C4B-9A6C-D3CD3DA32F19}"/>
                  </a:ext>
                </a:extLst>
              </p:cNvPr>
              <p:cNvGraphicFramePr>
                <a:graphicFrameLocks noGrp="1"/>
              </p:cNvGraphicFramePr>
              <p:nvPr>
                <p:extLst>
                  <p:ext uri="{D42A27DB-BD31-4B8C-83A1-F6EECF244321}">
                    <p14:modId xmlns:p14="http://schemas.microsoft.com/office/powerpoint/2010/main" val="1161767070"/>
                  </p:ext>
                </p:extLst>
              </p:nvPr>
            </p:nvGraphicFramePr>
            <p:xfrm>
              <a:off x="628651" y="833378"/>
              <a:ext cx="7844789" cy="3108452"/>
            </p:xfrm>
            <a:graphic>
              <a:graphicData uri="http://schemas.openxmlformats.org/drawingml/2006/table">
                <a:tbl>
                  <a:tblPr firstRow="1" bandRow="1">
                    <a:tableStyleId>{F2DE63D5-997A-4646-A377-4702673A728D}</a:tableStyleId>
                  </a:tblPr>
                  <a:tblGrid>
                    <a:gridCol w="1738629">
                      <a:extLst>
                        <a:ext uri="{9D8B030D-6E8A-4147-A177-3AD203B41FA5}">
                          <a16:colId xmlns:a16="http://schemas.microsoft.com/office/drawing/2014/main" val="649116451"/>
                        </a:ext>
                      </a:extLst>
                    </a:gridCol>
                    <a:gridCol w="2214880">
                      <a:extLst>
                        <a:ext uri="{9D8B030D-6E8A-4147-A177-3AD203B41FA5}">
                          <a16:colId xmlns:a16="http://schemas.microsoft.com/office/drawing/2014/main" val="3453178529"/>
                        </a:ext>
                      </a:extLst>
                    </a:gridCol>
                    <a:gridCol w="2722880">
                      <a:extLst>
                        <a:ext uri="{9D8B030D-6E8A-4147-A177-3AD203B41FA5}">
                          <a16:colId xmlns:a16="http://schemas.microsoft.com/office/drawing/2014/main" val="2344821104"/>
                        </a:ext>
                      </a:extLst>
                    </a:gridCol>
                    <a:gridCol w="1168400">
                      <a:extLst>
                        <a:ext uri="{9D8B030D-6E8A-4147-A177-3AD203B41FA5}">
                          <a16:colId xmlns:a16="http://schemas.microsoft.com/office/drawing/2014/main" val="4038906788"/>
                        </a:ext>
                      </a:extLst>
                    </a:gridCol>
                  </a:tblGrid>
                  <a:tr h="365760">
                    <a:tc gridSpan="4">
                      <a:txBody>
                        <a:bodyPr/>
                        <a:lstStyle/>
                        <a:p>
                          <a:pPr algn="ctr"/>
                          <a:r>
                            <a:rPr lang="en-US" dirty="0">
                              <a:solidFill>
                                <a:schemeClr val="tx1"/>
                              </a:solidFill>
                              <a:latin typeface="Arial" panose="020B0604020202020204" pitchFamily="34" charset="0"/>
                              <a:cs typeface="Arial" panose="020B0604020202020204" pitchFamily="34" charset="0"/>
                            </a:rPr>
                            <a:t>SVM Optimization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hMerge="1">
                      <a:txBody>
                        <a:bodyPr/>
                        <a:lstStyle/>
                        <a:p>
                          <a:endParaRPr lang="en-US" dirty="0"/>
                        </a:p>
                      </a:txBody>
                      <a:tcPr/>
                    </a:tc>
                    <a:tc hMerge="1">
                      <a:txBody>
                        <a:bodyPr/>
                        <a:lstStyle/>
                        <a:p>
                          <a:pPr algn="ctr"/>
                          <a:endParaRPr lang="en-US" dirty="0">
                            <a:solidFill>
                              <a:schemeClr val="tx1"/>
                            </a:solidFill>
                            <a:latin typeface="Arial" panose="020B0604020202020204" pitchFamily="34" charset="0"/>
                            <a:cs typeface="Arial" panose="020B0604020202020204" pitchFamily="34"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38909233"/>
                      </a:ext>
                    </a:extLst>
                  </a:tr>
                  <a:tr h="365760">
                    <a:tc>
                      <a:txBody>
                        <a:bodyPr/>
                        <a:lstStyle/>
                        <a:p>
                          <a:r>
                            <a:rPr lang="en-US" b="1" dirty="0">
                              <a:latin typeface="Arial" panose="020B0604020202020204" pitchFamily="34" charset="0"/>
                              <a:cs typeface="Arial" panose="020B0604020202020204" pitchFamily="34" charset="0"/>
                            </a:rPr>
                            <a:t>Method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Memory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tc>
                      <a:txBody>
                        <a:bodyPr/>
                        <a:lstStyle/>
                        <a:p>
                          <a:pPr algn="ctr"/>
                          <a:r>
                            <a:rPr lang="en-US" b="1" dirty="0">
                              <a:latin typeface="Arial" panose="020B0604020202020204" pitchFamily="34" charset="0"/>
                              <a:cs typeface="Arial" panose="020B0604020202020204" pitchFamily="34" charset="0"/>
                            </a:rPr>
                            <a:t>Big Data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CCCCC"/>
                        </a:solidFill>
                      </a:tcPr>
                    </a:tc>
                    <a:extLst>
                      <a:ext uri="{0D108BD9-81ED-4DB2-BD59-A6C34878D82A}">
                        <a16:rowId xmlns:a16="http://schemas.microsoft.com/office/drawing/2014/main" val="2647400407"/>
                      </a:ext>
                    </a:extLst>
                  </a:tr>
                  <a:tr h="731266">
                    <a:tc>
                      <a:txBody>
                        <a:bodyPr/>
                        <a:lstStyle/>
                        <a:p>
                          <a:r>
                            <a:rPr lang="en-US" i="1" dirty="0">
                              <a:latin typeface="Arial" panose="020B0604020202020204" pitchFamily="34" charset="0"/>
                              <a:cs typeface="Arial" panose="020B0604020202020204" pitchFamily="34" charset="0"/>
                            </a:rPr>
                            <a:t>Interior Point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Arial" panose="020B0604020202020204" pitchFamily="34" charset="0"/>
                              <a:cs typeface="Arial" panose="020B0604020202020204" pitchFamily="34" charset="0"/>
                            </a:rPr>
                            <a:t>Direct precise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45581" t="-103448" r="-42791" b="-236207"/>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49912084"/>
                      </a:ext>
                    </a:extLst>
                  </a:tr>
                  <a:tr h="731266">
                    <a:tc>
                      <a:txBody>
                        <a:bodyPr/>
                        <a:lstStyle/>
                        <a:p>
                          <a:r>
                            <a:rPr lang="en-US" i="1" dirty="0">
                              <a:latin typeface="Arial" panose="020B0604020202020204" pitchFamily="34" charset="0"/>
                              <a:cs typeface="Arial" panose="020B0604020202020204" pitchFamily="34" charset="0"/>
                            </a:rPr>
                            <a:t>Active 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dirty="0">
                              <a:latin typeface="Arial" panose="020B0604020202020204" pitchFamily="34" charset="0"/>
                              <a:cs typeface="Arial" panose="020B0604020202020204" pitchFamily="34" charset="0"/>
                            </a:rPr>
                            <a:t>Constraint-based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45581" t="-203448" r="-42791" b="-136207"/>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880176407"/>
                      </a:ext>
                    </a:extLst>
                  </a:tr>
                  <a:tr h="914400">
                    <a:tc>
                      <a:txBody>
                        <a:bodyPr/>
                        <a:lstStyle/>
                        <a:p>
                          <a:r>
                            <a:rPr lang="en-US" i="1" dirty="0">
                              <a:latin typeface="Arial" panose="020B0604020202020204" pitchFamily="34" charset="0"/>
                              <a:cs typeface="Arial" panose="020B0604020202020204" pitchFamily="34" charset="0"/>
                            </a:rPr>
                            <a:t>Working Set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r>
                            <a:rPr lang="en-US" dirty="0">
                              <a:latin typeface="Arial" panose="020B0604020202020204" pitchFamily="34" charset="0"/>
                              <a:cs typeface="Arial" panose="020B0604020202020204" pitchFamily="34" charset="0"/>
                            </a:rPr>
                            <a:t>Iterative approximate solution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en-US"/>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45581" t="-244444" r="-42791" b="-9722"/>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41526271"/>
                      </a:ext>
                    </a:extLst>
                  </a:tr>
                </a:tbl>
              </a:graphicData>
            </a:graphic>
          </p:graphicFrame>
        </mc:Fallback>
      </mc:AlternateContent>
    </p:spTree>
    <p:extLst>
      <p:ext uri="{BB962C8B-B14F-4D97-AF65-F5344CB8AC3E}">
        <p14:creationId xmlns:p14="http://schemas.microsoft.com/office/powerpoint/2010/main" val="29992761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0232B1FD-727C-FF49-AC13-9AD1EE362A59}"/>
              </a:ext>
            </a:extLst>
          </p:cNvPr>
          <p:cNvSpPr>
            <a:spLocks noGrp="1"/>
          </p:cNvSpPr>
          <p:nvPr>
            <p:ph type="ctrTitle"/>
          </p:nvPr>
        </p:nvSpPr>
        <p:spPr/>
        <p:txBody>
          <a:bodyPr/>
          <a:lstStyle/>
          <a:p>
            <a:r>
              <a:rPr lang="en-US" dirty="0"/>
              <a:t>Multi-Target SVR using Maximum Correlation Chains</a:t>
            </a:r>
            <a:br>
              <a:rPr lang="en-US" dirty="0"/>
            </a:br>
            <a:endParaRPr lang="en-US" dirty="0"/>
          </a:p>
        </p:txBody>
      </p:sp>
      <p:sp>
        <p:nvSpPr>
          <p:cNvPr id="6" name="Footer Placeholder 3">
            <a:extLst>
              <a:ext uri="{FF2B5EF4-FFF2-40B4-BE49-F238E27FC236}">
                <a16:creationId xmlns:a16="http://schemas.microsoft.com/office/drawing/2014/main" id="{CAB17062-E903-A54D-B16F-223B559FFE35}"/>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41652059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Multi-Target Regression</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15</a:t>
            </a:fld>
            <a:endParaRPr lang="en-US" dirty="0"/>
          </a:p>
        </p:txBody>
      </p:sp>
      <p:graphicFrame>
        <p:nvGraphicFramePr>
          <p:cNvPr id="8" name="Table 7">
            <a:extLst>
              <a:ext uri="{FF2B5EF4-FFF2-40B4-BE49-F238E27FC236}">
                <a16:creationId xmlns:a16="http://schemas.microsoft.com/office/drawing/2014/main" id="{24C34A71-ECF8-C340-88CF-2A00A28B4D35}"/>
              </a:ext>
            </a:extLst>
          </p:cNvPr>
          <p:cNvGraphicFramePr>
            <a:graphicFrameLocks noGrp="1"/>
          </p:cNvGraphicFramePr>
          <p:nvPr>
            <p:extLst>
              <p:ext uri="{D42A27DB-BD31-4B8C-83A1-F6EECF244321}">
                <p14:modId xmlns:p14="http://schemas.microsoft.com/office/powerpoint/2010/main" val="86760857"/>
              </p:ext>
            </p:extLst>
          </p:nvPr>
        </p:nvGraphicFramePr>
        <p:xfrm>
          <a:off x="207695" y="982444"/>
          <a:ext cx="8728611" cy="2804160"/>
        </p:xfrm>
        <a:graphic>
          <a:graphicData uri="http://schemas.openxmlformats.org/drawingml/2006/table">
            <a:tbl>
              <a:tblPr firstRow="1" bandRow="1">
                <a:tableStyleId>{F2DE63D5-997A-4646-A377-4702673A728D}</a:tableStyleId>
              </a:tblPr>
              <a:tblGrid>
                <a:gridCol w="1763345">
                  <a:extLst>
                    <a:ext uri="{9D8B030D-6E8A-4147-A177-3AD203B41FA5}">
                      <a16:colId xmlns:a16="http://schemas.microsoft.com/office/drawing/2014/main" val="3739607967"/>
                    </a:ext>
                  </a:extLst>
                </a:gridCol>
                <a:gridCol w="1920240">
                  <a:extLst>
                    <a:ext uri="{9D8B030D-6E8A-4147-A177-3AD203B41FA5}">
                      <a16:colId xmlns:a16="http://schemas.microsoft.com/office/drawing/2014/main" val="92370430"/>
                    </a:ext>
                  </a:extLst>
                </a:gridCol>
                <a:gridCol w="2367280">
                  <a:extLst>
                    <a:ext uri="{9D8B030D-6E8A-4147-A177-3AD203B41FA5}">
                      <a16:colId xmlns:a16="http://schemas.microsoft.com/office/drawing/2014/main" val="2488456490"/>
                    </a:ext>
                  </a:extLst>
                </a:gridCol>
                <a:gridCol w="1361440">
                  <a:extLst>
                    <a:ext uri="{9D8B030D-6E8A-4147-A177-3AD203B41FA5}">
                      <a16:colId xmlns:a16="http://schemas.microsoft.com/office/drawing/2014/main" val="2201268204"/>
                    </a:ext>
                  </a:extLst>
                </a:gridCol>
                <a:gridCol w="1316306">
                  <a:extLst>
                    <a:ext uri="{9D8B030D-6E8A-4147-A177-3AD203B41FA5}">
                      <a16:colId xmlns:a16="http://schemas.microsoft.com/office/drawing/2014/main" val="2178916785"/>
                    </a:ext>
                  </a:extLst>
                </a:gridCol>
              </a:tblGrid>
              <a:tr h="370840">
                <a:tc>
                  <a:txBody>
                    <a:bodyPr/>
                    <a:lstStyle/>
                    <a:p>
                      <a:pPr algn="ctr"/>
                      <a:r>
                        <a:rPr lang="en-US" sz="1600" dirty="0">
                          <a:latin typeface="Arial" panose="020B0604020202020204" pitchFamily="34" charset="0"/>
                          <a:cs typeface="Arial" panose="020B0604020202020204" pitchFamily="34" charset="0"/>
                        </a:rPr>
                        <a:t>Approach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Targets’ Relationships Exploited</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Run Time</a:t>
                      </a: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Accuracy</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07837800"/>
                  </a:ext>
                </a:extLst>
              </a:tr>
              <a:tr h="370840">
                <a:tc rowSpan="3">
                  <a:txBody>
                    <a:bodyPr/>
                    <a:lstStyle/>
                    <a:p>
                      <a:pPr algn="l"/>
                      <a:r>
                        <a:rPr lang="en-US" sz="1600" b="1" dirty="0">
                          <a:latin typeface="Arial" panose="020B0604020202020204" pitchFamily="34" charset="0"/>
                          <a:cs typeface="Arial" panose="020B0604020202020204" pitchFamily="34" charset="0"/>
                        </a:rPr>
                        <a:t>Problem Transformation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Arial" panose="020B0604020202020204" pitchFamily="34" charset="0"/>
                          <a:cs typeface="Arial" panose="020B0604020202020204" pitchFamily="34" charset="0"/>
                        </a:rPr>
                        <a:t>Single Target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t>
                      </a:r>
                    </a:p>
                  </a:txBody>
                  <a:tcPr anchor="ctr">
                    <a:lnT w="12700" cap="flat" cmpd="sng" algn="ctr">
                      <a:solidFill>
                        <a:schemeClr val="tx1"/>
                      </a:solidFill>
                      <a:prstDash val="solid"/>
                      <a:round/>
                      <a:headEnd type="none" w="med" len="med"/>
                      <a:tailEnd type="none" w="med" len="med"/>
                    </a:lnT>
                  </a:tcP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1950417535"/>
                  </a:ext>
                </a:extLst>
              </a:tr>
              <a:tr h="370840">
                <a:tc vMerge="1">
                  <a:txBody>
                    <a:bodyPr/>
                    <a:lstStyle/>
                    <a:p>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MTR Stacking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lgn="ct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tcPr>
                </a:tc>
                <a:tc>
                  <a:txBody>
                    <a:bodyPr/>
                    <a:lstStyle/>
                    <a:p>
                      <a:pPr algn="ctr"/>
                      <a:r>
                        <a:rPr lang="en-US" sz="1600" dirty="0">
                          <a:latin typeface="Arial" panose="020B0604020202020204" pitchFamily="34" charset="0"/>
                          <a:cs typeface="Arial" panose="020B0604020202020204" pitchFamily="34" charset="0"/>
                        </a:rPr>
                        <a:t>⚠️</a:t>
                      </a:r>
                    </a:p>
                  </a:txBody>
                  <a:tcPr anchor="ct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3900368292"/>
                  </a:ext>
                </a:extLst>
              </a:tr>
              <a:tr h="370840">
                <a:tc vMerge="1">
                  <a:txBody>
                    <a:bodyPr/>
                    <a:lstStyle/>
                    <a:p>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Regressor Chains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t>
                      </a:r>
                    </a:p>
                  </a:txBody>
                  <a:tcPr anchor="ctr">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53681661"/>
                  </a:ext>
                </a:extLst>
              </a:tr>
              <a:tr h="370840">
                <a:tc rowSpan="3">
                  <a:txBody>
                    <a:bodyPr/>
                    <a:lstStyle/>
                    <a:p>
                      <a:pPr algn="l"/>
                      <a:r>
                        <a:rPr lang="en-US" sz="1600" b="1" dirty="0">
                          <a:latin typeface="Arial" panose="020B0604020202020204" pitchFamily="34" charset="0"/>
                          <a:cs typeface="Arial" panose="020B0604020202020204" pitchFamily="34" charset="0"/>
                        </a:rPr>
                        <a:t>Algorithm Adaptation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sz="1600" dirty="0">
                          <a:latin typeface="Arial" panose="020B0604020202020204" pitchFamily="34" charset="0"/>
                          <a:cs typeface="Arial" panose="020B0604020202020204" pitchFamily="34" charset="0"/>
                        </a:rPr>
                        <a:t>Statistical 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T w="12700" cap="flat" cmpd="sng" algn="ctr">
                      <a:solidFill>
                        <a:schemeClr val="tx1"/>
                      </a:solidFill>
                      <a:prstDash val="solid"/>
                      <a:round/>
                      <a:headEnd type="none" w="med" len="med"/>
                      <a:tailEnd type="none" w="med" len="med"/>
                    </a:lnT>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886775206"/>
                  </a:ext>
                </a:extLst>
              </a:tr>
              <a:tr h="370840">
                <a:tc vMerge="1">
                  <a:txBody>
                    <a:bodyPr/>
                    <a:lstStyle/>
                    <a:p>
                      <a:endParaRPr lang="en-US" sz="1600" dirty="0">
                        <a:latin typeface="Arial" panose="020B0604020202020204" pitchFamily="34" charset="0"/>
                        <a:cs typeface="Arial" panose="020B0604020202020204" pitchFamily="34" charset="0"/>
                      </a:endParaRPr>
                    </a:p>
                  </a:txBody>
                  <a:tcPr>
                    <a:lnT w="12700" cap="flat" cmpd="sng" algn="ctr">
                      <a:solidFill>
                        <a:schemeClr val="tx1"/>
                      </a:solidFill>
                      <a:prstDash val="solid"/>
                      <a:round/>
                      <a:headEnd type="none" w="med" len="med"/>
                      <a:tailEnd type="none" w="med" len="med"/>
                    </a:lnT>
                  </a:tcPr>
                </a:tc>
                <a:tc>
                  <a:txBody>
                    <a:bodyPr/>
                    <a:lstStyle/>
                    <a:p>
                      <a:r>
                        <a:rPr lang="en-US" sz="1600" dirty="0">
                          <a:latin typeface="Arial" panose="020B0604020202020204" pitchFamily="34" charset="0"/>
                          <a:cs typeface="Arial" panose="020B0604020202020204" pitchFamily="34" charset="0"/>
                        </a:rPr>
                        <a:t>Kernel methods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733013545"/>
                  </a:ext>
                </a:extLst>
              </a:tr>
              <a:tr h="370840">
                <a:tc vMerge="1">
                  <a:txBody>
                    <a:bodyPr/>
                    <a:lstStyle/>
                    <a:p>
                      <a:endParaRPr lang="en-US" sz="1600" dirty="0">
                        <a:latin typeface="Arial" panose="020B0604020202020204" pitchFamily="34" charset="0"/>
                        <a:cs typeface="Arial" panose="020B0604020202020204" pitchFamily="34" charset="0"/>
                      </a:endParaRPr>
                    </a:p>
                  </a:txBody>
                  <a:tcPr/>
                </a:tc>
                <a:tc>
                  <a:txBody>
                    <a:bodyPr/>
                    <a:lstStyle/>
                    <a:p>
                      <a:r>
                        <a:rPr lang="en-US" sz="1600" dirty="0">
                          <a:latin typeface="Arial" panose="020B0604020202020204" pitchFamily="34" charset="0"/>
                          <a:cs typeface="Arial" panose="020B0604020202020204" pitchFamily="34" charset="0"/>
                        </a:rPr>
                        <a:t>MTR Trees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latin typeface="Arial" panose="020B0604020202020204" pitchFamily="34" charset="0"/>
                          <a:cs typeface="Arial" panose="020B0604020202020204" pitchFamily="34" charset="0"/>
                        </a:rPr>
                        <a:t>✅</a:t>
                      </a:r>
                    </a:p>
                  </a:txBody>
                  <a:tcPr anchor="ctr">
                    <a:lnB w="12700" cap="flat" cmpd="sng" algn="ctr">
                      <a:solidFill>
                        <a:schemeClr val="tx1"/>
                      </a:solidFill>
                      <a:prstDash val="solid"/>
                      <a:round/>
                      <a:headEnd type="none" w="med" len="med"/>
                      <a:tailEnd type="none" w="med" len="med"/>
                    </a:lnB>
                  </a:tcPr>
                </a:tc>
                <a:tc>
                  <a:txBody>
                    <a:bodyPr/>
                    <a:lstStyle/>
                    <a:p>
                      <a:pPr algn="ctr"/>
                      <a:r>
                        <a:rPr lang="en-US" sz="1600" dirty="0">
                          <a:latin typeface="Arial" panose="020B0604020202020204" pitchFamily="34" charset="0"/>
                          <a:cs typeface="Arial" panose="020B0604020202020204" pitchFamily="34" charset="0"/>
                        </a:rPr>
                        <a:t>✅</a:t>
                      </a:r>
                    </a:p>
                  </a:txBody>
                  <a:tcPr anchor="ct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039415322"/>
                  </a:ext>
                </a:extLst>
              </a:tr>
            </a:tbl>
          </a:graphicData>
        </a:graphic>
      </p:graphicFrame>
      <p:sp>
        <p:nvSpPr>
          <p:cNvPr id="6" name="TextBox 5">
            <a:extLst>
              <a:ext uri="{FF2B5EF4-FFF2-40B4-BE49-F238E27FC236}">
                <a16:creationId xmlns:a16="http://schemas.microsoft.com/office/drawing/2014/main" id="{3856DDF3-89AF-794C-A517-665E3EBB3D3F}"/>
              </a:ext>
            </a:extLst>
          </p:cNvPr>
          <p:cNvSpPr txBox="1"/>
          <p:nvPr/>
        </p:nvSpPr>
        <p:spPr>
          <a:xfrm>
            <a:off x="1706405" y="3935670"/>
            <a:ext cx="6279355" cy="923330"/>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good performance</a:t>
            </a:r>
          </a:p>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dependent on  # of targets &amp; their correlations (if exist)</a:t>
            </a:r>
          </a:p>
          <a:p>
            <a:r>
              <a:rPr lang="en-US" dirty="0">
                <a:latin typeface="Arial" panose="020B0604020202020204" pitchFamily="34" charset="0"/>
                <a:cs typeface="Arial" panose="020B0604020202020204" pitchFamily="34" charset="0"/>
              </a:rPr>
              <a:t>❌ - </a:t>
            </a:r>
            <a:r>
              <a:rPr lang="en-US" i="1" dirty="0">
                <a:latin typeface="Arial" panose="020B0604020202020204" pitchFamily="34" charset="0"/>
                <a:cs typeface="Arial" panose="020B0604020202020204" pitchFamily="34" charset="0"/>
              </a:rPr>
              <a:t>poor performance</a:t>
            </a:r>
          </a:p>
        </p:txBody>
      </p:sp>
    </p:spTree>
    <p:extLst>
      <p:ext uri="{BB962C8B-B14F-4D97-AF65-F5344CB8AC3E}">
        <p14:creationId xmlns:p14="http://schemas.microsoft.com/office/powerpoint/2010/main" val="4384157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Base-Line Multi-Target SVR</a:t>
            </a:r>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16</a:t>
            </a:fld>
            <a:endParaRPr lang="en-US" dirty="0"/>
          </a:p>
        </p:txBody>
      </p:sp>
      <p:pic>
        <p:nvPicPr>
          <p:cNvPr id="3" name="Picture 2">
            <a:extLst>
              <a:ext uri="{FF2B5EF4-FFF2-40B4-BE49-F238E27FC236}">
                <a16:creationId xmlns:a16="http://schemas.microsoft.com/office/drawing/2014/main" id="{70E174B2-2BBC-8949-884C-90C08FDAA54F}"/>
              </a:ext>
            </a:extLst>
          </p:cNvPr>
          <p:cNvPicPr>
            <a:picLocks noChangeAspect="1"/>
          </p:cNvPicPr>
          <p:nvPr/>
        </p:nvPicPr>
        <p:blipFill>
          <a:blip r:embed="rId3"/>
          <a:stretch>
            <a:fillRect/>
          </a:stretch>
        </p:blipFill>
        <p:spPr>
          <a:xfrm>
            <a:off x="1791425" y="899567"/>
            <a:ext cx="5561152" cy="3992622"/>
          </a:xfrm>
          <a:prstGeom prst="rect">
            <a:avLst/>
          </a:prstGeom>
        </p:spPr>
      </p:pic>
      <p:sp>
        <p:nvSpPr>
          <p:cNvPr id="7" name="Footer Placeholder 3">
            <a:extLst>
              <a:ext uri="{FF2B5EF4-FFF2-40B4-BE49-F238E27FC236}">
                <a16:creationId xmlns:a16="http://schemas.microsoft.com/office/drawing/2014/main" id="{0FD6BCB2-160C-9140-8AFE-159BFE2D93CE}"/>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25346286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with Random Chains (SVRRC)</a:t>
            </a:r>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17</a:t>
            </a:fld>
            <a:endParaRPr lang="en-US" dirty="0"/>
          </a:p>
        </p:txBody>
      </p:sp>
      <p:pic>
        <p:nvPicPr>
          <p:cNvPr id="3" name="Picture 2">
            <a:extLst>
              <a:ext uri="{FF2B5EF4-FFF2-40B4-BE49-F238E27FC236}">
                <a16:creationId xmlns:a16="http://schemas.microsoft.com/office/drawing/2014/main" id="{0F19EBD9-01F6-D74E-8D6F-A9C429526B6E}"/>
              </a:ext>
            </a:extLst>
          </p:cNvPr>
          <p:cNvPicPr>
            <a:picLocks noChangeAspect="1"/>
          </p:cNvPicPr>
          <p:nvPr/>
        </p:nvPicPr>
        <p:blipFill>
          <a:blip r:embed="rId3"/>
          <a:stretch>
            <a:fillRect/>
          </a:stretch>
        </p:blipFill>
        <p:spPr>
          <a:xfrm>
            <a:off x="1455421" y="833378"/>
            <a:ext cx="6233160" cy="3947668"/>
          </a:xfrm>
          <a:prstGeom prst="rect">
            <a:avLst/>
          </a:prstGeom>
        </p:spPr>
      </p:pic>
      <p:sp>
        <p:nvSpPr>
          <p:cNvPr id="6" name="Footer Placeholder 3">
            <a:extLst>
              <a:ext uri="{FF2B5EF4-FFF2-40B4-BE49-F238E27FC236}">
                <a16:creationId xmlns:a16="http://schemas.microsoft.com/office/drawing/2014/main" id="{ADEE7CFE-E916-0140-A41A-F673E1C402AA}"/>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3441136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max-Correlation Chain (SVRCC)</a:t>
            </a:r>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18</a:t>
            </a:fld>
            <a:endParaRPr lang="en-US" dirty="0"/>
          </a:p>
        </p:txBody>
      </p:sp>
      <p:pic>
        <p:nvPicPr>
          <p:cNvPr id="8" name="Picture 7">
            <a:extLst>
              <a:ext uri="{FF2B5EF4-FFF2-40B4-BE49-F238E27FC236}">
                <a16:creationId xmlns:a16="http://schemas.microsoft.com/office/drawing/2014/main" id="{223797A1-5A3E-9A43-B10B-0BDBF8EB0EFB}"/>
              </a:ext>
            </a:extLst>
          </p:cNvPr>
          <p:cNvPicPr>
            <a:picLocks noChangeAspect="1"/>
          </p:cNvPicPr>
          <p:nvPr/>
        </p:nvPicPr>
        <p:blipFill>
          <a:blip r:embed="rId3"/>
          <a:stretch>
            <a:fillRect/>
          </a:stretch>
        </p:blipFill>
        <p:spPr>
          <a:xfrm>
            <a:off x="705486" y="1263650"/>
            <a:ext cx="7733030" cy="2819334"/>
          </a:xfrm>
          <a:prstGeom prst="rect">
            <a:avLst/>
          </a:prstGeom>
        </p:spPr>
      </p:pic>
      <p:sp>
        <p:nvSpPr>
          <p:cNvPr id="6" name="Footer Placeholder 3">
            <a:extLst>
              <a:ext uri="{FF2B5EF4-FFF2-40B4-BE49-F238E27FC236}">
                <a16:creationId xmlns:a16="http://schemas.microsoft.com/office/drawing/2014/main" id="{041E85D8-3013-C746-9E74-AA16404C7CAF}"/>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1161498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19</a:t>
            </a:fld>
            <a:endParaRPr lang="en-US" dirty="0"/>
          </a:p>
        </p:txBody>
      </p:sp>
      <p:pic>
        <p:nvPicPr>
          <p:cNvPr id="12" name="Content Placeholder 4">
            <a:extLst>
              <a:ext uri="{FF2B5EF4-FFF2-40B4-BE49-F238E27FC236}">
                <a16:creationId xmlns:a16="http://schemas.microsoft.com/office/drawing/2014/main" id="{37CB73CE-6F42-9542-BC11-6B1B1649D1F8}"/>
              </a:ext>
            </a:extLst>
          </p:cNvPr>
          <p:cNvPicPr>
            <a:picLocks noChangeAspect="1"/>
          </p:cNvPicPr>
          <p:nvPr/>
        </p:nvPicPr>
        <p:blipFill>
          <a:blip r:embed="rId3"/>
          <a:stretch>
            <a:fillRect/>
          </a:stretch>
        </p:blipFill>
        <p:spPr>
          <a:xfrm>
            <a:off x="5663987" y="849949"/>
            <a:ext cx="3119795" cy="3581303"/>
          </a:xfrm>
          <a:prstGeom prst="rect">
            <a:avLst/>
          </a:prstGeom>
        </p:spPr>
      </p:pic>
      <mc:AlternateContent xmlns:mc="http://schemas.openxmlformats.org/markup-compatibility/2006" xmlns:a14="http://schemas.microsoft.com/office/drawing/2010/main">
        <mc:Choice Requires="a14">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Average Correlation Coefficient (</a:t>
                          </a:r>
                          <a:r>
                            <a:rPr lang="en-US" sz="1400" b="0" dirty="0" err="1">
                              <a:latin typeface="Arial" panose="020B0604020202020204" pitchFamily="34" charset="0"/>
                              <a:cs typeface="Arial" panose="020B0604020202020204" pitchFamily="34" charset="0"/>
                            </a:rPr>
                            <a:t>aCC</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Mean Squared Error (MSE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Average Root Mean Squared Error (</a:t>
                          </a:r>
                          <a:r>
                            <a:rPr lang="en-US" sz="1400" b="0" dirty="0" err="1">
                              <a:latin typeface="Arial" panose="020B0604020202020204" pitchFamily="34" charset="0"/>
                              <a:cs typeface="Arial" panose="020B0604020202020204" pitchFamily="34" charset="0"/>
                            </a:rPr>
                            <a:t>aRMSE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Average Relative Root Mean Squared Error (</a:t>
                          </a:r>
                          <a:r>
                            <a:rPr lang="en-US" sz="1400" b="0" dirty="0" err="1">
                              <a:latin typeface="Arial" panose="020B0604020202020204" pitchFamily="34" charset="0"/>
                              <a:cs typeface="Arial" panose="020B0604020202020204" pitchFamily="34" charset="0"/>
                            </a:rPr>
                            <a:t>aRRMSE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Choice>
        <mc:Fallback xmlns="">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92727" r="-89048" b="-287273"/>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12000" r="-89048" b="-216000"/>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83636" r="-89048" b="-96364"/>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4"/>
                          <a:stretch>
                            <a:fillRect t="-390741" r="-89048" b="1852"/>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Fallback>
      </mc:AlternateContent>
      <p:pic>
        <p:nvPicPr>
          <p:cNvPr id="14" name="Picture 13">
            <a:extLst>
              <a:ext uri="{FF2B5EF4-FFF2-40B4-BE49-F238E27FC236}">
                <a16:creationId xmlns:a16="http://schemas.microsoft.com/office/drawing/2014/main" id="{5AE67F6C-43B8-FF4C-B3C5-DB49598563AE}"/>
              </a:ext>
            </a:extLst>
          </p:cNvPr>
          <p:cNvPicPr>
            <a:picLocks noChangeAspect="1"/>
          </p:cNvPicPr>
          <p:nvPr/>
        </p:nvPicPr>
        <p:blipFill>
          <a:blip r:embed="rId5"/>
          <a:stretch>
            <a:fillRect/>
          </a:stretch>
        </p:blipFill>
        <p:spPr>
          <a:xfrm>
            <a:off x="3048985" y="849949"/>
            <a:ext cx="2025621" cy="874215"/>
          </a:xfrm>
          <a:prstGeom prst="rect">
            <a:avLst/>
          </a:prstGeom>
        </p:spPr>
      </p:pic>
      <p:pic>
        <p:nvPicPr>
          <p:cNvPr id="15" name="Picture 14">
            <a:extLst>
              <a:ext uri="{FF2B5EF4-FFF2-40B4-BE49-F238E27FC236}">
                <a16:creationId xmlns:a16="http://schemas.microsoft.com/office/drawing/2014/main" id="{975D2703-EE7E-0546-8C05-E2DC6FB8EE5A}"/>
              </a:ext>
            </a:extLst>
          </p:cNvPr>
          <p:cNvPicPr>
            <a:picLocks noChangeAspect="1"/>
          </p:cNvPicPr>
          <p:nvPr/>
        </p:nvPicPr>
        <p:blipFill>
          <a:blip r:embed="rId6"/>
          <a:stretch>
            <a:fillRect/>
          </a:stretch>
        </p:blipFill>
        <p:spPr>
          <a:xfrm>
            <a:off x="3142028" y="1812253"/>
            <a:ext cx="2305203" cy="521176"/>
          </a:xfrm>
          <a:prstGeom prst="rect">
            <a:avLst/>
          </a:prstGeom>
        </p:spPr>
      </p:pic>
      <p:pic>
        <p:nvPicPr>
          <p:cNvPr id="16" name="Picture 15">
            <a:extLst>
              <a:ext uri="{FF2B5EF4-FFF2-40B4-BE49-F238E27FC236}">
                <a16:creationId xmlns:a16="http://schemas.microsoft.com/office/drawing/2014/main" id="{E6676DB6-3EFF-2849-9F69-72941E03D685}"/>
              </a:ext>
            </a:extLst>
          </p:cNvPr>
          <p:cNvPicPr>
            <a:picLocks noChangeAspect="1"/>
          </p:cNvPicPr>
          <p:nvPr/>
        </p:nvPicPr>
        <p:blipFill>
          <a:blip r:embed="rId7"/>
          <a:stretch>
            <a:fillRect/>
          </a:stretch>
        </p:blipFill>
        <p:spPr>
          <a:xfrm>
            <a:off x="2714011" y="2501835"/>
            <a:ext cx="2360595" cy="533699"/>
          </a:xfrm>
          <a:prstGeom prst="rect">
            <a:avLst/>
          </a:prstGeom>
        </p:spPr>
      </p:pic>
      <p:pic>
        <p:nvPicPr>
          <p:cNvPr id="17" name="Picture 16">
            <a:extLst>
              <a:ext uri="{FF2B5EF4-FFF2-40B4-BE49-F238E27FC236}">
                <a16:creationId xmlns:a16="http://schemas.microsoft.com/office/drawing/2014/main" id="{81483921-E6C8-3648-B47E-26F6C8621DBA}"/>
              </a:ext>
            </a:extLst>
          </p:cNvPr>
          <p:cNvPicPr>
            <a:picLocks noChangeAspect="1"/>
          </p:cNvPicPr>
          <p:nvPr/>
        </p:nvPicPr>
        <p:blipFill>
          <a:blip r:embed="rId8"/>
          <a:stretch>
            <a:fillRect/>
          </a:stretch>
        </p:blipFill>
        <p:spPr>
          <a:xfrm>
            <a:off x="2743195" y="3128896"/>
            <a:ext cx="2306407" cy="521448"/>
          </a:xfrm>
          <a:prstGeom prst="rect">
            <a:avLst/>
          </a:prstGeom>
        </p:spPr>
      </p:pic>
      <p:pic>
        <p:nvPicPr>
          <p:cNvPr id="18" name="Picture 17">
            <a:extLst>
              <a:ext uri="{FF2B5EF4-FFF2-40B4-BE49-F238E27FC236}">
                <a16:creationId xmlns:a16="http://schemas.microsoft.com/office/drawing/2014/main" id="{73A11176-E2FB-6146-99EC-90FAE6A0F47F}"/>
              </a:ext>
            </a:extLst>
          </p:cNvPr>
          <p:cNvPicPr>
            <a:picLocks noChangeAspect="1"/>
          </p:cNvPicPr>
          <p:nvPr/>
        </p:nvPicPr>
        <p:blipFill>
          <a:blip r:embed="rId9"/>
          <a:stretch>
            <a:fillRect/>
          </a:stretch>
        </p:blipFill>
        <p:spPr>
          <a:xfrm>
            <a:off x="2768199" y="3784188"/>
            <a:ext cx="2306407" cy="521449"/>
          </a:xfrm>
          <a:prstGeom prst="rect">
            <a:avLst/>
          </a:prstGeom>
        </p:spPr>
      </p:pic>
      <p:sp>
        <p:nvSpPr>
          <p:cNvPr id="19" name="Rectangle 18">
            <a:extLst>
              <a:ext uri="{FF2B5EF4-FFF2-40B4-BE49-F238E27FC236}">
                <a16:creationId xmlns:a16="http://schemas.microsoft.com/office/drawing/2014/main" id="{899F3368-5591-C344-91CF-8C1D06C22DDB}"/>
              </a:ext>
            </a:extLst>
          </p:cNvPr>
          <p:cNvSpPr/>
          <p:nvPr/>
        </p:nvSpPr>
        <p:spPr>
          <a:xfrm>
            <a:off x="5974372" y="883874"/>
            <a:ext cx="581802" cy="16537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20" name="Footer Placeholder 3">
            <a:extLst>
              <a:ext uri="{FF2B5EF4-FFF2-40B4-BE49-F238E27FC236}">
                <a16:creationId xmlns:a16="http://schemas.microsoft.com/office/drawing/2014/main" id="{A28A0466-3226-1B40-9999-C369EE08CF5F}"/>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17345425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1414-EFE0-0146-B922-EAA286A956E6}"/>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FD04BC78-A390-DA4C-BE10-E8FAA904244B}"/>
              </a:ext>
            </a:extLst>
          </p:cNvPr>
          <p:cNvSpPr>
            <a:spLocks noGrp="1"/>
          </p:cNvSpPr>
          <p:nvPr>
            <p:ph idx="1"/>
          </p:nvPr>
        </p:nvSpPr>
        <p:spPr>
          <a:xfrm>
            <a:off x="628651" y="833378"/>
            <a:ext cx="7886700" cy="3942888"/>
          </a:xfrm>
        </p:spPr>
        <p:txBody>
          <a:bodyPr/>
          <a:lstStyle/>
          <a:p>
            <a:r>
              <a:rPr lang="en-US" dirty="0"/>
              <a:t>Large-scale learning</a:t>
            </a:r>
          </a:p>
          <a:p>
            <a:pPr lvl="1"/>
            <a:r>
              <a:rPr lang="en-US" dirty="0"/>
              <a:t>Memory capacity</a:t>
            </a:r>
          </a:p>
          <a:p>
            <a:pPr lvl="1"/>
            <a:r>
              <a:rPr lang="en-US" dirty="0"/>
              <a:t>Computational time</a:t>
            </a:r>
          </a:p>
          <a:p>
            <a:pPr lvl="1"/>
            <a:endParaRPr lang="en-US" dirty="0"/>
          </a:p>
          <a:p>
            <a:r>
              <a:rPr lang="en-US" dirty="0"/>
              <a:t>Extension to diverse paradigms:</a:t>
            </a:r>
          </a:p>
          <a:p>
            <a:pPr lvl="1"/>
            <a:r>
              <a:rPr lang="en-US" dirty="0"/>
              <a:t>Multiple-Target Learning </a:t>
            </a:r>
          </a:p>
          <a:p>
            <a:pPr lvl="1"/>
            <a:r>
              <a:rPr lang="en-US" dirty="0"/>
              <a:t>Multiple-Instance Learning</a:t>
            </a:r>
          </a:p>
          <a:p>
            <a:pPr lvl="1"/>
            <a:r>
              <a:rPr lang="en-US" dirty="0"/>
              <a:t>Data Stream Learning</a:t>
            </a:r>
          </a:p>
          <a:p>
            <a:pPr lvl="1"/>
            <a:endParaRPr lang="en-US" dirty="0"/>
          </a:p>
          <a:p>
            <a:r>
              <a:rPr lang="en-US" dirty="0"/>
              <a:t>Our contributions aim to deal with these drawbacks by developing novel learning algorithm for Support Vector Machines. </a:t>
            </a:r>
            <a:endParaRPr lang="en-US" sz="1800" dirty="0"/>
          </a:p>
        </p:txBody>
      </p:sp>
      <p:sp>
        <p:nvSpPr>
          <p:cNvPr id="7" name="Slide Number Placeholder 6">
            <a:extLst>
              <a:ext uri="{FF2B5EF4-FFF2-40B4-BE49-F238E27FC236}">
                <a16:creationId xmlns:a16="http://schemas.microsoft.com/office/drawing/2014/main" id="{C6BF7974-725A-6E46-91CB-F5FBFB9E845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a:t>
            </a:fld>
            <a:endParaRPr lang="en-US" dirty="0"/>
          </a:p>
        </p:txBody>
      </p:sp>
    </p:spTree>
    <p:extLst>
      <p:ext uri="{BB962C8B-B14F-4D97-AF65-F5344CB8AC3E}">
        <p14:creationId xmlns:p14="http://schemas.microsoft.com/office/powerpoint/2010/main" val="4208365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20</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702636" y="833378"/>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pic>
        <p:nvPicPr>
          <p:cNvPr id="8" name="Picture 7">
            <a:extLst>
              <a:ext uri="{FF2B5EF4-FFF2-40B4-BE49-F238E27FC236}">
                <a16:creationId xmlns:a16="http://schemas.microsoft.com/office/drawing/2014/main" id="{765D6FC8-E100-6B44-9295-FCC4F4310CB0}"/>
              </a:ext>
            </a:extLst>
          </p:cNvPr>
          <p:cNvPicPr>
            <a:picLocks noChangeAspect="1"/>
          </p:cNvPicPr>
          <p:nvPr/>
        </p:nvPicPr>
        <p:blipFill>
          <a:blip r:embed="rId3"/>
          <a:stretch>
            <a:fillRect/>
          </a:stretch>
        </p:blipFill>
        <p:spPr>
          <a:xfrm>
            <a:off x="6624271" y="0"/>
            <a:ext cx="1384299" cy="5746939"/>
          </a:xfrm>
          <a:prstGeom prst="rect">
            <a:avLst/>
          </a:prstGeom>
        </p:spPr>
      </p:pic>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1" name="Picture 10">
            <a:extLst>
              <a:ext uri="{FF2B5EF4-FFF2-40B4-BE49-F238E27FC236}">
                <a16:creationId xmlns:a16="http://schemas.microsoft.com/office/drawing/2014/main" id="{92EF63BF-C242-AA43-9182-081662DDD13F}"/>
              </a:ext>
            </a:extLst>
          </p:cNvPr>
          <p:cNvPicPr>
            <a:picLocks noChangeAspect="1"/>
          </p:cNvPicPr>
          <p:nvPr/>
        </p:nvPicPr>
        <p:blipFill>
          <a:blip r:embed="rId4"/>
          <a:stretch>
            <a:fillRect/>
          </a:stretch>
        </p:blipFill>
        <p:spPr>
          <a:xfrm>
            <a:off x="1106052" y="833378"/>
            <a:ext cx="5440680" cy="4038933"/>
          </a:xfrm>
          <a:prstGeom prst="rect">
            <a:avLst/>
          </a:prstGeom>
        </p:spPr>
      </p:pic>
      <p:sp>
        <p:nvSpPr>
          <p:cNvPr id="10" name="Footer Placeholder 3">
            <a:extLst>
              <a:ext uri="{FF2B5EF4-FFF2-40B4-BE49-F238E27FC236}">
                <a16:creationId xmlns:a16="http://schemas.microsoft.com/office/drawing/2014/main" id="{6353DD51-B9E0-8541-A2D1-1DE91F4CB6A3}"/>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28375268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21</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2" name="Picture 11">
            <a:extLst>
              <a:ext uri="{FF2B5EF4-FFF2-40B4-BE49-F238E27FC236}">
                <a16:creationId xmlns:a16="http://schemas.microsoft.com/office/drawing/2014/main" id="{F347DD39-1FE7-C445-B435-14F5F6DA5A84}"/>
              </a:ext>
            </a:extLst>
          </p:cNvPr>
          <p:cNvPicPr>
            <a:picLocks noChangeAspect="1"/>
          </p:cNvPicPr>
          <p:nvPr/>
        </p:nvPicPr>
        <p:blipFill>
          <a:blip r:embed="rId3"/>
          <a:stretch>
            <a:fillRect/>
          </a:stretch>
        </p:blipFill>
        <p:spPr>
          <a:xfrm>
            <a:off x="6916755" y="750354"/>
            <a:ext cx="1014396" cy="4211282"/>
          </a:xfrm>
          <a:prstGeom prst="rect">
            <a:avLst/>
          </a:prstGeom>
        </p:spPr>
      </p:pic>
      <p:pic>
        <p:nvPicPr>
          <p:cNvPr id="23" name="Picture 22">
            <a:extLst>
              <a:ext uri="{FF2B5EF4-FFF2-40B4-BE49-F238E27FC236}">
                <a16:creationId xmlns:a16="http://schemas.microsoft.com/office/drawing/2014/main" id="{F6AE5CEB-F250-904A-97DD-D8744E382B70}"/>
              </a:ext>
            </a:extLst>
          </p:cNvPr>
          <p:cNvPicPr>
            <a:picLocks noChangeAspect="1"/>
          </p:cNvPicPr>
          <p:nvPr/>
        </p:nvPicPr>
        <p:blipFill>
          <a:blip r:embed="rId4"/>
          <a:stretch>
            <a:fillRect/>
          </a:stretch>
        </p:blipFill>
        <p:spPr>
          <a:xfrm>
            <a:off x="1145872" y="833378"/>
            <a:ext cx="5467794" cy="4035184"/>
          </a:xfrm>
          <a:prstGeom prst="rect">
            <a:avLst/>
          </a:prstGeom>
        </p:spPr>
      </p:pic>
      <p:sp>
        <p:nvSpPr>
          <p:cNvPr id="8" name="Footer Placeholder 3">
            <a:extLst>
              <a:ext uri="{FF2B5EF4-FFF2-40B4-BE49-F238E27FC236}">
                <a16:creationId xmlns:a16="http://schemas.microsoft.com/office/drawing/2014/main" id="{8A3A6C56-5EBE-124D-A771-72419450BA17}"/>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23946702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22</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Multi-Target Regression Conclusions</a:t>
            </a:r>
          </a:p>
        </p:txBody>
      </p:sp>
      <p:sp>
        <p:nvSpPr>
          <p:cNvPr id="11" name="Content Placeholder 2">
            <a:extLst>
              <a:ext uri="{FF2B5EF4-FFF2-40B4-BE49-F238E27FC236}">
                <a16:creationId xmlns:a16="http://schemas.microsoft.com/office/drawing/2014/main" id="{DA82A071-C644-8A4B-BAC2-DB82C8297BDD}"/>
              </a:ext>
            </a:extLst>
          </p:cNvPr>
          <p:cNvSpPr>
            <a:spLocks noGrp="1"/>
          </p:cNvSpPr>
          <p:nvPr>
            <p:ph idx="1"/>
          </p:nvPr>
        </p:nvSpPr>
        <p:spPr>
          <a:xfrm>
            <a:off x="628651" y="925975"/>
            <a:ext cx="7886700" cy="3706350"/>
          </a:xfrm>
        </p:spPr>
        <p:txBody>
          <a:bodyPr/>
          <a:lstStyle/>
          <a:p>
            <a:r>
              <a:rPr lang="en-US" sz="1800" b="1" dirty="0"/>
              <a:t>SVR – </a:t>
            </a:r>
            <a:r>
              <a:rPr lang="en-US" sz="1800" dirty="0"/>
              <a:t>Results show SVR’s superior performance as a </a:t>
            </a:r>
            <a:r>
              <a:rPr lang="en-US" sz="1800" b="1" dirty="0"/>
              <a:t>base-line model</a:t>
            </a:r>
            <a:r>
              <a:rPr lang="en-US" sz="1800" dirty="0"/>
              <a:t>, rather than regression trees, as used in MORF. </a:t>
            </a:r>
          </a:p>
          <a:p>
            <a:endParaRPr lang="en-US" sz="1800" dirty="0"/>
          </a:p>
          <a:p>
            <a:r>
              <a:rPr lang="en-US" sz="1800" b="1" dirty="0"/>
              <a:t>SVRRC – </a:t>
            </a:r>
            <a:r>
              <a:rPr lang="en-US" sz="1800" dirty="0"/>
              <a:t>Results highlighted the importance </a:t>
            </a:r>
            <a:r>
              <a:rPr lang="en-US" sz="1800" b="1" dirty="0"/>
              <a:t>exploiting relationships </a:t>
            </a:r>
            <a:r>
              <a:rPr lang="en-US" sz="1800" dirty="0"/>
              <a:t>among the target variables during training. </a:t>
            </a:r>
          </a:p>
          <a:p>
            <a:endParaRPr lang="en-US" sz="1800" dirty="0"/>
          </a:p>
          <a:p>
            <a:r>
              <a:rPr lang="en-US" sz="1800" b="1" dirty="0"/>
              <a:t>SVRCC –</a:t>
            </a:r>
            <a:r>
              <a:rPr lang="en-US" sz="1800" dirty="0"/>
              <a:t> Results show it’s superiority:</a:t>
            </a:r>
          </a:p>
          <a:p>
            <a:pPr lvl="1"/>
            <a:r>
              <a:rPr lang="en-US" sz="1600" dirty="0"/>
              <a:t>Ranked the </a:t>
            </a:r>
            <a:r>
              <a:rPr lang="en-US" sz="1600" b="1" dirty="0"/>
              <a:t>first</a:t>
            </a:r>
            <a:r>
              <a:rPr lang="en-US" sz="1600" dirty="0"/>
              <a:t> in all quality metrics &amp; </a:t>
            </a:r>
            <a:r>
              <a:rPr lang="en-US" sz="1600" b="1" dirty="0"/>
              <a:t>second</a:t>
            </a:r>
            <a:r>
              <a:rPr lang="en-US" sz="1600" dirty="0"/>
              <a:t> best in terms of run time. </a:t>
            </a:r>
          </a:p>
          <a:p>
            <a:pPr lvl="1"/>
            <a:r>
              <a:rPr lang="en-US" sz="1600" dirty="0"/>
              <a:t>SVRCC performed </a:t>
            </a:r>
            <a:r>
              <a:rPr lang="en-US" sz="1600" b="1" dirty="0"/>
              <a:t>better</a:t>
            </a:r>
            <a:r>
              <a:rPr lang="en-US" sz="1600" dirty="0"/>
              <a:t> than SVR &amp; SVRRC</a:t>
            </a:r>
          </a:p>
          <a:p>
            <a:pPr lvl="1"/>
            <a:r>
              <a:rPr lang="en-US" sz="1600" dirty="0"/>
              <a:t>This shows that the targets’ </a:t>
            </a:r>
            <a:r>
              <a:rPr lang="en-US" sz="1600" b="1" dirty="0"/>
              <a:t>maximum correlation does positively contribute toward model training</a:t>
            </a:r>
          </a:p>
        </p:txBody>
      </p:sp>
      <p:sp>
        <p:nvSpPr>
          <p:cNvPr id="8" name="Footer Placeholder 3">
            <a:extLst>
              <a:ext uri="{FF2B5EF4-FFF2-40B4-BE49-F238E27FC236}">
                <a16:creationId xmlns:a16="http://schemas.microsoft.com/office/drawing/2014/main" id="{9E16FA58-15D8-EE41-8FBF-60D835DD317E}"/>
              </a:ext>
            </a:extLst>
          </p:cNvPr>
          <p:cNvSpPr>
            <a:spLocks noGrp="1"/>
          </p:cNvSpPr>
          <p:nvPr>
            <p:ph type="ftr" sz="quarter" idx="3"/>
          </p:nvPr>
        </p:nvSpPr>
        <p:spPr>
          <a:xfrm>
            <a:off x="2428680" y="4958378"/>
            <a:ext cx="6385706" cy="287020"/>
          </a:xfrm>
        </p:spPr>
        <p:txBody>
          <a:bodyPr/>
          <a:lstStyle/>
          <a:p>
            <a:r>
              <a:rPr lang="en-US" sz="800" dirty="0"/>
              <a:t>G. Melki et al. “Multi-target support vector regression via correlation regressor chains”. </a:t>
            </a:r>
            <a:r>
              <a:rPr lang="en-US" sz="800" b="1" dirty="0"/>
              <a:t>Information Sciences</a:t>
            </a:r>
            <a:r>
              <a:rPr lang="en-US" sz="800" dirty="0"/>
              <a:t>, vol. 415, pp. 53–69, 2017</a:t>
            </a:r>
          </a:p>
          <a:p>
            <a:endParaRPr lang="en-US" sz="800" dirty="0"/>
          </a:p>
        </p:txBody>
      </p:sp>
    </p:spTree>
    <p:extLst>
      <p:ext uri="{BB962C8B-B14F-4D97-AF65-F5344CB8AC3E}">
        <p14:creationId xmlns:p14="http://schemas.microsoft.com/office/powerpoint/2010/main" val="14644798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216D0-2943-CF46-8799-53340E80757C}"/>
              </a:ext>
            </a:extLst>
          </p:cNvPr>
          <p:cNvSpPr>
            <a:spLocks noGrp="1"/>
          </p:cNvSpPr>
          <p:nvPr>
            <p:ph type="ctrTitle"/>
          </p:nvPr>
        </p:nvSpPr>
        <p:spPr/>
        <p:txBody>
          <a:bodyPr/>
          <a:lstStyle/>
          <a:p>
            <a:r>
              <a:rPr lang="en-US" dirty="0"/>
              <a:t>Multi-Instance SVM using Bag Representatives</a:t>
            </a:r>
          </a:p>
        </p:txBody>
      </p:sp>
      <p:sp>
        <p:nvSpPr>
          <p:cNvPr id="6" name="Footer Placeholder 3">
            <a:extLst>
              <a:ext uri="{FF2B5EF4-FFF2-40B4-BE49-F238E27FC236}">
                <a16:creationId xmlns:a16="http://schemas.microsoft.com/office/drawing/2014/main" id="{3A962B9F-B8C7-E948-9AB3-9DD5FD9EE2B2}"/>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14251778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24</a:t>
            </a:fld>
            <a:endParaRPr lang="en-US" dirty="0"/>
          </a:p>
        </p:txBody>
      </p:sp>
      <p:sp>
        <p:nvSpPr>
          <p:cNvPr id="6" name="Rectangle 5">
            <a:extLst>
              <a:ext uri="{FF2B5EF4-FFF2-40B4-BE49-F238E27FC236}">
                <a16:creationId xmlns:a16="http://schemas.microsoft.com/office/drawing/2014/main" id="{6821D9EE-7EA6-A14A-B98C-EAFC2DA129A8}"/>
              </a:ext>
            </a:extLst>
          </p:cNvPr>
          <p:cNvSpPr/>
          <p:nvPr/>
        </p:nvSpPr>
        <p:spPr>
          <a:xfrm>
            <a:off x="461478" y="1496829"/>
            <a:ext cx="31385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F0B754-428B-F54D-A2CE-B7383460C903}"/>
              </a:ext>
            </a:extLst>
          </p:cNvPr>
          <p:cNvSpPr/>
          <p:nvPr/>
        </p:nvSpPr>
        <p:spPr>
          <a:xfrm>
            <a:off x="3762444" y="1496829"/>
            <a:ext cx="182880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99406-E7AF-ED48-846E-FF5F37F8D1D4}"/>
              </a:ext>
            </a:extLst>
          </p:cNvPr>
          <p:cNvSpPr/>
          <p:nvPr/>
        </p:nvSpPr>
        <p:spPr>
          <a:xfrm>
            <a:off x="5723011" y="1496829"/>
            <a:ext cx="29523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70EEA02-45E2-7A46-B99B-80335EA759F4}"/>
              </a:ext>
            </a:extLst>
          </p:cNvPr>
          <p:cNvSpPr/>
          <p:nvPr/>
        </p:nvSpPr>
        <p:spPr>
          <a:xfrm>
            <a:off x="4004691"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Bag   Space</a:t>
            </a:r>
          </a:p>
        </p:txBody>
      </p:sp>
      <p:sp>
        <p:nvSpPr>
          <p:cNvPr id="39" name="Rectangle 38">
            <a:extLst>
              <a:ext uri="{FF2B5EF4-FFF2-40B4-BE49-F238E27FC236}">
                <a16:creationId xmlns:a16="http://schemas.microsoft.com/office/drawing/2014/main" id="{9C8A062B-27D6-4E43-8B00-F0B39A837086}"/>
              </a:ext>
            </a:extLst>
          </p:cNvPr>
          <p:cNvSpPr/>
          <p:nvPr/>
        </p:nvSpPr>
        <p:spPr>
          <a:xfrm>
            <a:off x="1263449"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Instance Space</a:t>
            </a:r>
          </a:p>
        </p:txBody>
      </p:sp>
      <p:sp>
        <p:nvSpPr>
          <p:cNvPr id="40" name="Rectangle 39">
            <a:extLst>
              <a:ext uri="{FF2B5EF4-FFF2-40B4-BE49-F238E27FC236}">
                <a16:creationId xmlns:a16="http://schemas.microsoft.com/office/drawing/2014/main" id="{177F95F1-6378-9148-A37F-2F1AA2441560}"/>
              </a:ext>
            </a:extLst>
          </p:cNvPr>
          <p:cNvSpPr/>
          <p:nvPr/>
        </p:nvSpPr>
        <p:spPr>
          <a:xfrm>
            <a:off x="6476238" y="1580313"/>
            <a:ext cx="1408292"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Embedded Space</a:t>
            </a:r>
          </a:p>
        </p:txBody>
      </p:sp>
      <p:sp>
        <p:nvSpPr>
          <p:cNvPr id="41" name="Rectangle 40">
            <a:extLst>
              <a:ext uri="{FF2B5EF4-FFF2-40B4-BE49-F238E27FC236}">
                <a16:creationId xmlns:a16="http://schemas.microsoft.com/office/drawing/2014/main" id="{357BD3E7-31D9-3C47-A8A5-1184DDD88E29}"/>
              </a:ext>
            </a:extLst>
          </p:cNvPr>
          <p:cNvSpPr/>
          <p:nvPr/>
        </p:nvSpPr>
        <p:spPr>
          <a:xfrm>
            <a:off x="568460" y="2619563"/>
            <a:ext cx="1367142"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Collective assumption</a:t>
            </a:r>
          </a:p>
        </p:txBody>
      </p:sp>
      <p:sp>
        <p:nvSpPr>
          <p:cNvPr id="42" name="Rectangle 41">
            <a:extLst>
              <a:ext uri="{FF2B5EF4-FFF2-40B4-BE49-F238E27FC236}">
                <a16:creationId xmlns:a16="http://schemas.microsoft.com/office/drawing/2014/main" id="{EC18BCB5-0978-044F-BCF9-83EAE859931B}"/>
              </a:ext>
            </a:extLst>
          </p:cNvPr>
          <p:cNvSpPr/>
          <p:nvPr/>
        </p:nvSpPr>
        <p:spPr>
          <a:xfrm>
            <a:off x="2042583" y="2619563"/>
            <a:ext cx="1428255"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Standard MI assumption</a:t>
            </a:r>
          </a:p>
        </p:txBody>
      </p:sp>
      <p:sp>
        <p:nvSpPr>
          <p:cNvPr id="43" name="Rectangle 42">
            <a:extLst>
              <a:ext uri="{FF2B5EF4-FFF2-40B4-BE49-F238E27FC236}">
                <a16:creationId xmlns:a16="http://schemas.microsoft.com/office/drawing/2014/main" id="{D1499962-EF90-5A41-9A9E-E507998FB714}"/>
              </a:ext>
            </a:extLst>
          </p:cNvPr>
          <p:cNvSpPr/>
          <p:nvPr/>
        </p:nvSpPr>
        <p:spPr>
          <a:xfrm>
            <a:off x="3843647" y="2619563"/>
            <a:ext cx="1666394"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Distance between bags</a:t>
            </a:r>
          </a:p>
        </p:txBody>
      </p:sp>
      <p:sp>
        <p:nvSpPr>
          <p:cNvPr id="45" name="Rectangle 44">
            <a:extLst>
              <a:ext uri="{FF2B5EF4-FFF2-40B4-BE49-F238E27FC236}">
                <a16:creationId xmlns:a16="http://schemas.microsoft.com/office/drawing/2014/main" id="{CB083873-4CED-DF40-A866-77BEF3C303C7}"/>
              </a:ext>
            </a:extLst>
          </p:cNvPr>
          <p:cNvSpPr/>
          <p:nvPr/>
        </p:nvSpPr>
        <p:spPr>
          <a:xfrm>
            <a:off x="723247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Not Vocabulary based</a:t>
            </a:r>
          </a:p>
        </p:txBody>
      </p:sp>
      <p:sp>
        <p:nvSpPr>
          <p:cNvPr id="46" name="Rectangle 45">
            <a:extLst>
              <a:ext uri="{FF2B5EF4-FFF2-40B4-BE49-F238E27FC236}">
                <a16:creationId xmlns:a16="http://schemas.microsoft.com/office/drawing/2014/main" id="{649E868F-55A2-AF46-8EBB-822B511CA39B}"/>
              </a:ext>
            </a:extLst>
          </p:cNvPr>
          <p:cNvSpPr/>
          <p:nvPr/>
        </p:nvSpPr>
        <p:spPr>
          <a:xfrm>
            <a:off x="581476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Vocabulary based</a:t>
            </a:r>
          </a:p>
        </p:txBody>
      </p:sp>
      <p:cxnSp>
        <p:nvCxnSpPr>
          <p:cNvPr id="48" name="Straight Connector 47">
            <a:extLst>
              <a:ext uri="{FF2B5EF4-FFF2-40B4-BE49-F238E27FC236}">
                <a16:creationId xmlns:a16="http://schemas.microsoft.com/office/drawing/2014/main" id="{0401777F-9704-CF4E-B563-EF7B918BBAD5}"/>
              </a:ext>
            </a:extLst>
          </p:cNvPr>
          <p:cNvCxnSpPr>
            <a:cxnSpLocks/>
            <a:stCxn id="39" idx="2"/>
          </p:cNvCxnSpPr>
          <p:nvPr/>
        </p:nvCxnSpPr>
        <p:spPr>
          <a:xfrm>
            <a:off x="1935602" y="2205616"/>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07F6DCAD-E844-4F4F-9908-C6EC8C921CB2}"/>
              </a:ext>
            </a:extLst>
          </p:cNvPr>
          <p:cNvCxnSpPr>
            <a:cxnSpLocks/>
          </p:cNvCxnSpPr>
          <p:nvPr/>
        </p:nvCxnSpPr>
        <p:spPr>
          <a:xfrm flipH="1">
            <a:off x="1242914" y="2388367"/>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6C92703A-A119-A24F-B773-6A0E8AF7CD38}"/>
              </a:ext>
            </a:extLst>
          </p:cNvPr>
          <p:cNvCxnSpPr>
            <a:cxnSpLocks/>
          </p:cNvCxnSpPr>
          <p:nvPr/>
        </p:nvCxnSpPr>
        <p:spPr>
          <a:xfrm flipV="1">
            <a:off x="1242912" y="2388369"/>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9935813-FFFA-8342-B0B8-49302A61B6C7}"/>
              </a:ext>
            </a:extLst>
          </p:cNvPr>
          <p:cNvCxnSpPr>
            <a:cxnSpLocks/>
            <a:endCxn id="43" idx="0"/>
          </p:cNvCxnSpPr>
          <p:nvPr/>
        </p:nvCxnSpPr>
        <p:spPr>
          <a:xfrm>
            <a:off x="4672201" y="2209258"/>
            <a:ext cx="4643" cy="410305"/>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852C52AA-897C-8B49-AFE8-119645E29E47}"/>
              </a:ext>
            </a:extLst>
          </p:cNvPr>
          <p:cNvCxnSpPr>
            <a:cxnSpLocks/>
          </p:cNvCxnSpPr>
          <p:nvPr/>
        </p:nvCxnSpPr>
        <p:spPr>
          <a:xfrm flipV="1">
            <a:off x="2715192" y="238836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DD222A76-3CE3-134E-BAEA-94CF466E03E4}"/>
              </a:ext>
            </a:extLst>
          </p:cNvPr>
          <p:cNvCxnSpPr>
            <a:cxnSpLocks/>
          </p:cNvCxnSpPr>
          <p:nvPr/>
        </p:nvCxnSpPr>
        <p:spPr>
          <a:xfrm>
            <a:off x="7155740" y="2209424"/>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BDB1A0C-1DEB-D94D-897C-12A2832887DC}"/>
              </a:ext>
            </a:extLst>
          </p:cNvPr>
          <p:cNvCxnSpPr>
            <a:cxnSpLocks/>
          </p:cNvCxnSpPr>
          <p:nvPr/>
        </p:nvCxnSpPr>
        <p:spPr>
          <a:xfrm flipH="1">
            <a:off x="6463052" y="2392175"/>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FE80D188-1A1A-F244-A40C-FDCF25642553}"/>
              </a:ext>
            </a:extLst>
          </p:cNvPr>
          <p:cNvCxnSpPr>
            <a:cxnSpLocks/>
          </p:cNvCxnSpPr>
          <p:nvPr/>
        </p:nvCxnSpPr>
        <p:spPr>
          <a:xfrm flipV="1">
            <a:off x="6463050" y="239217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03C5DE26-2199-6D4A-98B7-B71FF450B01A}"/>
              </a:ext>
            </a:extLst>
          </p:cNvPr>
          <p:cNvCxnSpPr>
            <a:cxnSpLocks/>
          </p:cNvCxnSpPr>
          <p:nvPr/>
        </p:nvCxnSpPr>
        <p:spPr>
          <a:xfrm flipV="1">
            <a:off x="7935330" y="2392175"/>
            <a:ext cx="0" cy="227386"/>
          </a:xfrm>
          <a:prstGeom prst="line">
            <a:avLst/>
          </a:prstGeom>
          <a:ln w="19050"/>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97FF4981-A2F9-F44B-8092-2CD690DFA49F}"/>
              </a:ext>
            </a:extLst>
          </p:cNvPr>
          <p:cNvSpPr txBox="1"/>
          <p:nvPr/>
        </p:nvSpPr>
        <p:spPr>
          <a:xfrm>
            <a:off x="3866520" y="833378"/>
            <a:ext cx="149592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Paradigms</a:t>
            </a:r>
          </a:p>
        </p:txBody>
      </p:sp>
      <p:sp>
        <p:nvSpPr>
          <p:cNvPr id="100" name="Left Brace 99">
            <a:extLst>
              <a:ext uri="{FF2B5EF4-FFF2-40B4-BE49-F238E27FC236}">
                <a16:creationId xmlns:a16="http://schemas.microsoft.com/office/drawing/2014/main" id="{5500ACCC-8139-4844-AB26-49A87C506A8B}"/>
              </a:ext>
            </a:extLst>
          </p:cNvPr>
          <p:cNvSpPr/>
          <p:nvPr/>
        </p:nvSpPr>
        <p:spPr>
          <a:xfrm rot="5400000">
            <a:off x="4459649" y="-1276772"/>
            <a:ext cx="224704" cy="5244097"/>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 name="TextBox 101">
            <a:extLst>
              <a:ext uri="{FF2B5EF4-FFF2-40B4-BE49-F238E27FC236}">
                <a16:creationId xmlns:a16="http://schemas.microsoft.com/office/drawing/2014/main" id="{AAD5C854-8B6E-6D48-B0F8-03050FCD0293}"/>
              </a:ext>
            </a:extLst>
          </p:cNvPr>
          <p:cNvSpPr txBox="1"/>
          <p:nvPr/>
        </p:nvSpPr>
        <p:spPr>
          <a:xfrm>
            <a:off x="409773" y="3596394"/>
            <a:ext cx="3138560"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endParaRPr lang="en-US" sz="1600" dirty="0"/>
          </a:p>
        </p:txBody>
      </p:sp>
      <p:sp>
        <p:nvSpPr>
          <p:cNvPr id="103" name="TextBox 102">
            <a:extLst>
              <a:ext uri="{FF2B5EF4-FFF2-40B4-BE49-F238E27FC236}">
                <a16:creationId xmlns:a16="http://schemas.microsoft.com/office/drawing/2014/main" id="{F73E21DF-4435-604A-94EE-5240A6564881}"/>
              </a:ext>
            </a:extLst>
          </p:cNvPr>
          <p:cNvSpPr txBox="1"/>
          <p:nvPr/>
        </p:nvSpPr>
        <p:spPr>
          <a:xfrm>
            <a:off x="4087565" y="3628679"/>
            <a:ext cx="4304596"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p>
        </p:txBody>
      </p:sp>
      <p:sp>
        <p:nvSpPr>
          <p:cNvPr id="31" name="Footer Placeholder 3">
            <a:extLst>
              <a:ext uri="{FF2B5EF4-FFF2-40B4-BE49-F238E27FC236}">
                <a16:creationId xmlns:a16="http://schemas.microsoft.com/office/drawing/2014/main" id="{74115A96-E8F4-4541-8F3F-156FFF36E87D}"/>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41064271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25</a:t>
            </a:fld>
            <a:endParaRPr lang="en-US" dirty="0"/>
          </a:p>
        </p:txBody>
      </p:sp>
      <p:sp>
        <p:nvSpPr>
          <p:cNvPr id="6" name="Rectangle 5">
            <a:extLst>
              <a:ext uri="{FF2B5EF4-FFF2-40B4-BE49-F238E27FC236}">
                <a16:creationId xmlns:a16="http://schemas.microsoft.com/office/drawing/2014/main" id="{6821D9EE-7EA6-A14A-B98C-EAFC2DA129A8}"/>
              </a:ext>
            </a:extLst>
          </p:cNvPr>
          <p:cNvSpPr/>
          <p:nvPr/>
        </p:nvSpPr>
        <p:spPr>
          <a:xfrm>
            <a:off x="461478" y="1496829"/>
            <a:ext cx="31385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F0B754-428B-F54D-A2CE-B7383460C903}"/>
              </a:ext>
            </a:extLst>
          </p:cNvPr>
          <p:cNvSpPr/>
          <p:nvPr/>
        </p:nvSpPr>
        <p:spPr>
          <a:xfrm>
            <a:off x="3762444" y="1496829"/>
            <a:ext cx="182880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99406-E7AF-ED48-846E-FF5F37F8D1D4}"/>
              </a:ext>
            </a:extLst>
          </p:cNvPr>
          <p:cNvSpPr/>
          <p:nvPr/>
        </p:nvSpPr>
        <p:spPr>
          <a:xfrm>
            <a:off x="5723011" y="1496829"/>
            <a:ext cx="29523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70EEA02-45E2-7A46-B99B-80335EA759F4}"/>
              </a:ext>
            </a:extLst>
          </p:cNvPr>
          <p:cNvSpPr/>
          <p:nvPr/>
        </p:nvSpPr>
        <p:spPr>
          <a:xfrm>
            <a:off x="4004691"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Bag   Space</a:t>
            </a:r>
          </a:p>
        </p:txBody>
      </p:sp>
      <p:sp>
        <p:nvSpPr>
          <p:cNvPr id="39" name="Rectangle 38">
            <a:extLst>
              <a:ext uri="{FF2B5EF4-FFF2-40B4-BE49-F238E27FC236}">
                <a16:creationId xmlns:a16="http://schemas.microsoft.com/office/drawing/2014/main" id="{9C8A062B-27D6-4E43-8B00-F0B39A837086}"/>
              </a:ext>
            </a:extLst>
          </p:cNvPr>
          <p:cNvSpPr/>
          <p:nvPr/>
        </p:nvSpPr>
        <p:spPr>
          <a:xfrm>
            <a:off x="1263449"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Instance Space</a:t>
            </a:r>
          </a:p>
        </p:txBody>
      </p:sp>
      <p:sp>
        <p:nvSpPr>
          <p:cNvPr id="40" name="Rectangle 39">
            <a:extLst>
              <a:ext uri="{FF2B5EF4-FFF2-40B4-BE49-F238E27FC236}">
                <a16:creationId xmlns:a16="http://schemas.microsoft.com/office/drawing/2014/main" id="{177F95F1-6378-9148-A37F-2F1AA2441560}"/>
              </a:ext>
            </a:extLst>
          </p:cNvPr>
          <p:cNvSpPr/>
          <p:nvPr/>
        </p:nvSpPr>
        <p:spPr>
          <a:xfrm>
            <a:off x="6476238" y="1580313"/>
            <a:ext cx="1408292"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Embedded Space</a:t>
            </a:r>
          </a:p>
        </p:txBody>
      </p:sp>
      <p:sp>
        <p:nvSpPr>
          <p:cNvPr id="41" name="Rectangle 40">
            <a:extLst>
              <a:ext uri="{FF2B5EF4-FFF2-40B4-BE49-F238E27FC236}">
                <a16:creationId xmlns:a16="http://schemas.microsoft.com/office/drawing/2014/main" id="{357BD3E7-31D9-3C47-A8A5-1184DDD88E29}"/>
              </a:ext>
            </a:extLst>
          </p:cNvPr>
          <p:cNvSpPr/>
          <p:nvPr/>
        </p:nvSpPr>
        <p:spPr>
          <a:xfrm>
            <a:off x="568460" y="2619563"/>
            <a:ext cx="1367142"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Collective assumption</a:t>
            </a:r>
          </a:p>
        </p:txBody>
      </p:sp>
      <p:sp>
        <p:nvSpPr>
          <p:cNvPr id="42" name="Rectangle 41">
            <a:extLst>
              <a:ext uri="{FF2B5EF4-FFF2-40B4-BE49-F238E27FC236}">
                <a16:creationId xmlns:a16="http://schemas.microsoft.com/office/drawing/2014/main" id="{EC18BCB5-0978-044F-BCF9-83EAE859931B}"/>
              </a:ext>
            </a:extLst>
          </p:cNvPr>
          <p:cNvSpPr/>
          <p:nvPr/>
        </p:nvSpPr>
        <p:spPr>
          <a:xfrm>
            <a:off x="2042583" y="2619563"/>
            <a:ext cx="1428255"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Standard MI assumption</a:t>
            </a:r>
          </a:p>
        </p:txBody>
      </p:sp>
      <p:sp>
        <p:nvSpPr>
          <p:cNvPr id="43" name="Rectangle 42">
            <a:extLst>
              <a:ext uri="{FF2B5EF4-FFF2-40B4-BE49-F238E27FC236}">
                <a16:creationId xmlns:a16="http://schemas.microsoft.com/office/drawing/2014/main" id="{D1499962-EF90-5A41-9A9E-E507998FB714}"/>
              </a:ext>
            </a:extLst>
          </p:cNvPr>
          <p:cNvSpPr/>
          <p:nvPr/>
        </p:nvSpPr>
        <p:spPr>
          <a:xfrm>
            <a:off x="3843647" y="2619563"/>
            <a:ext cx="1666394"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Distance between bags</a:t>
            </a:r>
          </a:p>
        </p:txBody>
      </p:sp>
      <p:sp>
        <p:nvSpPr>
          <p:cNvPr id="45" name="Rectangle 44">
            <a:extLst>
              <a:ext uri="{FF2B5EF4-FFF2-40B4-BE49-F238E27FC236}">
                <a16:creationId xmlns:a16="http://schemas.microsoft.com/office/drawing/2014/main" id="{CB083873-4CED-DF40-A866-77BEF3C303C7}"/>
              </a:ext>
            </a:extLst>
          </p:cNvPr>
          <p:cNvSpPr/>
          <p:nvPr/>
        </p:nvSpPr>
        <p:spPr>
          <a:xfrm>
            <a:off x="723247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Not Vocabulary based</a:t>
            </a:r>
          </a:p>
        </p:txBody>
      </p:sp>
      <p:sp>
        <p:nvSpPr>
          <p:cNvPr id="46" name="Rectangle 45">
            <a:extLst>
              <a:ext uri="{FF2B5EF4-FFF2-40B4-BE49-F238E27FC236}">
                <a16:creationId xmlns:a16="http://schemas.microsoft.com/office/drawing/2014/main" id="{649E868F-55A2-AF46-8EBB-822B511CA39B}"/>
              </a:ext>
            </a:extLst>
          </p:cNvPr>
          <p:cNvSpPr/>
          <p:nvPr/>
        </p:nvSpPr>
        <p:spPr>
          <a:xfrm>
            <a:off x="581476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Vocabulary based</a:t>
            </a:r>
          </a:p>
        </p:txBody>
      </p:sp>
      <p:cxnSp>
        <p:nvCxnSpPr>
          <p:cNvPr id="48" name="Straight Connector 47">
            <a:extLst>
              <a:ext uri="{FF2B5EF4-FFF2-40B4-BE49-F238E27FC236}">
                <a16:creationId xmlns:a16="http://schemas.microsoft.com/office/drawing/2014/main" id="{0401777F-9704-CF4E-B563-EF7B918BBAD5}"/>
              </a:ext>
            </a:extLst>
          </p:cNvPr>
          <p:cNvCxnSpPr>
            <a:cxnSpLocks/>
            <a:stCxn id="39" idx="2"/>
          </p:cNvCxnSpPr>
          <p:nvPr/>
        </p:nvCxnSpPr>
        <p:spPr>
          <a:xfrm>
            <a:off x="1935602" y="2205616"/>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07F6DCAD-E844-4F4F-9908-C6EC8C921CB2}"/>
              </a:ext>
            </a:extLst>
          </p:cNvPr>
          <p:cNvCxnSpPr>
            <a:cxnSpLocks/>
          </p:cNvCxnSpPr>
          <p:nvPr/>
        </p:nvCxnSpPr>
        <p:spPr>
          <a:xfrm flipH="1">
            <a:off x="1242914" y="2388367"/>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6C92703A-A119-A24F-B773-6A0E8AF7CD38}"/>
              </a:ext>
            </a:extLst>
          </p:cNvPr>
          <p:cNvCxnSpPr>
            <a:cxnSpLocks/>
          </p:cNvCxnSpPr>
          <p:nvPr/>
        </p:nvCxnSpPr>
        <p:spPr>
          <a:xfrm flipV="1">
            <a:off x="1242912" y="2388369"/>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9935813-FFFA-8342-B0B8-49302A61B6C7}"/>
              </a:ext>
            </a:extLst>
          </p:cNvPr>
          <p:cNvCxnSpPr>
            <a:cxnSpLocks/>
            <a:endCxn id="43" idx="0"/>
          </p:cNvCxnSpPr>
          <p:nvPr/>
        </p:nvCxnSpPr>
        <p:spPr>
          <a:xfrm>
            <a:off x="4672201" y="2209258"/>
            <a:ext cx="4643" cy="410305"/>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852C52AA-897C-8B49-AFE8-119645E29E47}"/>
              </a:ext>
            </a:extLst>
          </p:cNvPr>
          <p:cNvCxnSpPr>
            <a:cxnSpLocks/>
          </p:cNvCxnSpPr>
          <p:nvPr/>
        </p:nvCxnSpPr>
        <p:spPr>
          <a:xfrm flipV="1">
            <a:off x="2715192" y="238836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DD222A76-3CE3-134E-BAEA-94CF466E03E4}"/>
              </a:ext>
            </a:extLst>
          </p:cNvPr>
          <p:cNvCxnSpPr>
            <a:cxnSpLocks/>
          </p:cNvCxnSpPr>
          <p:nvPr/>
        </p:nvCxnSpPr>
        <p:spPr>
          <a:xfrm>
            <a:off x="7155740" y="2209424"/>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BDB1A0C-1DEB-D94D-897C-12A2832887DC}"/>
              </a:ext>
            </a:extLst>
          </p:cNvPr>
          <p:cNvCxnSpPr>
            <a:cxnSpLocks/>
          </p:cNvCxnSpPr>
          <p:nvPr/>
        </p:nvCxnSpPr>
        <p:spPr>
          <a:xfrm flipH="1">
            <a:off x="6463052" y="2392175"/>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FE80D188-1A1A-F244-A40C-FDCF25642553}"/>
              </a:ext>
            </a:extLst>
          </p:cNvPr>
          <p:cNvCxnSpPr>
            <a:cxnSpLocks/>
          </p:cNvCxnSpPr>
          <p:nvPr/>
        </p:nvCxnSpPr>
        <p:spPr>
          <a:xfrm flipV="1">
            <a:off x="6463050" y="239217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03C5DE26-2199-6D4A-98B7-B71FF450B01A}"/>
              </a:ext>
            </a:extLst>
          </p:cNvPr>
          <p:cNvCxnSpPr>
            <a:cxnSpLocks/>
          </p:cNvCxnSpPr>
          <p:nvPr/>
        </p:nvCxnSpPr>
        <p:spPr>
          <a:xfrm flipV="1">
            <a:off x="7935330" y="2392175"/>
            <a:ext cx="0" cy="227386"/>
          </a:xfrm>
          <a:prstGeom prst="line">
            <a:avLst/>
          </a:prstGeom>
          <a:ln w="19050"/>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97FF4981-A2F9-F44B-8092-2CD690DFA49F}"/>
              </a:ext>
            </a:extLst>
          </p:cNvPr>
          <p:cNvSpPr txBox="1"/>
          <p:nvPr/>
        </p:nvSpPr>
        <p:spPr>
          <a:xfrm>
            <a:off x="3866520" y="833378"/>
            <a:ext cx="149592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Paradigms</a:t>
            </a:r>
          </a:p>
        </p:txBody>
      </p:sp>
      <p:sp>
        <p:nvSpPr>
          <p:cNvPr id="100" name="Left Brace 99">
            <a:extLst>
              <a:ext uri="{FF2B5EF4-FFF2-40B4-BE49-F238E27FC236}">
                <a16:creationId xmlns:a16="http://schemas.microsoft.com/office/drawing/2014/main" id="{5500ACCC-8139-4844-AB26-49A87C506A8B}"/>
              </a:ext>
            </a:extLst>
          </p:cNvPr>
          <p:cNvSpPr/>
          <p:nvPr/>
        </p:nvSpPr>
        <p:spPr>
          <a:xfrm rot="5400000">
            <a:off x="4459649" y="-1276772"/>
            <a:ext cx="224704" cy="5244097"/>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 name="TextBox 101">
            <a:extLst>
              <a:ext uri="{FF2B5EF4-FFF2-40B4-BE49-F238E27FC236}">
                <a16:creationId xmlns:a16="http://schemas.microsoft.com/office/drawing/2014/main" id="{AAD5C854-8B6E-6D48-B0F8-03050FCD0293}"/>
              </a:ext>
            </a:extLst>
          </p:cNvPr>
          <p:cNvSpPr txBox="1"/>
          <p:nvPr/>
        </p:nvSpPr>
        <p:spPr>
          <a:xfrm>
            <a:off x="409773" y="3596394"/>
            <a:ext cx="3138560"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endParaRPr lang="en-US" sz="1600" dirty="0"/>
          </a:p>
        </p:txBody>
      </p:sp>
      <p:sp>
        <p:nvSpPr>
          <p:cNvPr id="103" name="TextBox 102">
            <a:extLst>
              <a:ext uri="{FF2B5EF4-FFF2-40B4-BE49-F238E27FC236}">
                <a16:creationId xmlns:a16="http://schemas.microsoft.com/office/drawing/2014/main" id="{F73E21DF-4435-604A-94EE-5240A6564881}"/>
              </a:ext>
            </a:extLst>
          </p:cNvPr>
          <p:cNvSpPr txBox="1"/>
          <p:nvPr/>
        </p:nvSpPr>
        <p:spPr>
          <a:xfrm>
            <a:off x="4087565" y="3628679"/>
            <a:ext cx="4304596"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p>
        </p:txBody>
      </p:sp>
      <p:sp>
        <p:nvSpPr>
          <p:cNvPr id="3" name="Oval 2">
            <a:extLst>
              <a:ext uri="{FF2B5EF4-FFF2-40B4-BE49-F238E27FC236}">
                <a16:creationId xmlns:a16="http://schemas.microsoft.com/office/drawing/2014/main" id="{BAE92FE4-D38B-1B49-A94F-74DD27643906}"/>
              </a:ext>
            </a:extLst>
          </p:cNvPr>
          <p:cNvSpPr/>
          <p:nvPr/>
        </p:nvSpPr>
        <p:spPr>
          <a:xfrm>
            <a:off x="1949952" y="2615753"/>
            <a:ext cx="1650086" cy="92944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ooter Placeholder 3">
            <a:extLst>
              <a:ext uri="{FF2B5EF4-FFF2-40B4-BE49-F238E27FC236}">
                <a16:creationId xmlns:a16="http://schemas.microsoft.com/office/drawing/2014/main" id="{3D082ECE-A2A6-3646-9067-630C103D6581}"/>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389265705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26</a:t>
            </a:fld>
            <a:endParaRPr lang="en-US" dirty="0"/>
          </a:p>
        </p:txBody>
      </p:sp>
      <p:sp>
        <p:nvSpPr>
          <p:cNvPr id="6" name="Rectangle 5">
            <a:extLst>
              <a:ext uri="{FF2B5EF4-FFF2-40B4-BE49-F238E27FC236}">
                <a16:creationId xmlns:a16="http://schemas.microsoft.com/office/drawing/2014/main" id="{6821D9EE-7EA6-A14A-B98C-EAFC2DA129A8}"/>
              </a:ext>
            </a:extLst>
          </p:cNvPr>
          <p:cNvSpPr/>
          <p:nvPr/>
        </p:nvSpPr>
        <p:spPr>
          <a:xfrm>
            <a:off x="461478" y="1496829"/>
            <a:ext cx="31385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AF0B754-428B-F54D-A2CE-B7383460C903}"/>
              </a:ext>
            </a:extLst>
          </p:cNvPr>
          <p:cNvSpPr/>
          <p:nvPr/>
        </p:nvSpPr>
        <p:spPr>
          <a:xfrm>
            <a:off x="3762444" y="1496829"/>
            <a:ext cx="182880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7899406-E7AF-ED48-846E-FF5F37F8D1D4}"/>
              </a:ext>
            </a:extLst>
          </p:cNvPr>
          <p:cNvSpPr/>
          <p:nvPr/>
        </p:nvSpPr>
        <p:spPr>
          <a:xfrm>
            <a:off x="5723011" y="1496829"/>
            <a:ext cx="2952360" cy="2048366"/>
          </a:xfrm>
          <a:prstGeom prst="rect">
            <a:avLst/>
          </a:prstGeom>
          <a:noFill/>
          <a:ln>
            <a:solidFill>
              <a:schemeClr val="tx1"/>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D70EEA02-45E2-7A46-B99B-80335EA759F4}"/>
              </a:ext>
            </a:extLst>
          </p:cNvPr>
          <p:cNvSpPr/>
          <p:nvPr/>
        </p:nvSpPr>
        <p:spPr>
          <a:xfrm>
            <a:off x="4004691"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Bag   Space</a:t>
            </a:r>
          </a:p>
        </p:txBody>
      </p:sp>
      <p:sp>
        <p:nvSpPr>
          <p:cNvPr id="39" name="Rectangle 38">
            <a:extLst>
              <a:ext uri="{FF2B5EF4-FFF2-40B4-BE49-F238E27FC236}">
                <a16:creationId xmlns:a16="http://schemas.microsoft.com/office/drawing/2014/main" id="{9C8A062B-27D6-4E43-8B00-F0B39A837086}"/>
              </a:ext>
            </a:extLst>
          </p:cNvPr>
          <p:cNvSpPr/>
          <p:nvPr/>
        </p:nvSpPr>
        <p:spPr>
          <a:xfrm>
            <a:off x="1263449" y="1584104"/>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Arial" panose="020B0604020202020204" pitchFamily="34" charset="0"/>
                <a:cs typeface="Arial" panose="020B0604020202020204" pitchFamily="34" charset="0"/>
              </a:rPr>
              <a:t>Instance Space</a:t>
            </a:r>
          </a:p>
        </p:txBody>
      </p:sp>
      <p:sp>
        <p:nvSpPr>
          <p:cNvPr id="40" name="Rectangle 39">
            <a:extLst>
              <a:ext uri="{FF2B5EF4-FFF2-40B4-BE49-F238E27FC236}">
                <a16:creationId xmlns:a16="http://schemas.microsoft.com/office/drawing/2014/main" id="{177F95F1-6378-9148-A37F-2F1AA2441560}"/>
              </a:ext>
            </a:extLst>
          </p:cNvPr>
          <p:cNvSpPr/>
          <p:nvPr/>
        </p:nvSpPr>
        <p:spPr>
          <a:xfrm>
            <a:off x="6527038" y="1580313"/>
            <a:ext cx="1344306" cy="62151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Embedded Space</a:t>
            </a:r>
          </a:p>
        </p:txBody>
      </p:sp>
      <p:sp>
        <p:nvSpPr>
          <p:cNvPr id="41" name="Rectangle 40">
            <a:extLst>
              <a:ext uri="{FF2B5EF4-FFF2-40B4-BE49-F238E27FC236}">
                <a16:creationId xmlns:a16="http://schemas.microsoft.com/office/drawing/2014/main" id="{357BD3E7-31D9-3C47-A8A5-1184DDD88E29}"/>
              </a:ext>
            </a:extLst>
          </p:cNvPr>
          <p:cNvSpPr/>
          <p:nvPr/>
        </p:nvSpPr>
        <p:spPr>
          <a:xfrm>
            <a:off x="568460" y="2619563"/>
            <a:ext cx="1367142"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Collective assumption</a:t>
            </a:r>
          </a:p>
        </p:txBody>
      </p:sp>
      <p:sp>
        <p:nvSpPr>
          <p:cNvPr id="43" name="Rectangle 42">
            <a:extLst>
              <a:ext uri="{FF2B5EF4-FFF2-40B4-BE49-F238E27FC236}">
                <a16:creationId xmlns:a16="http://schemas.microsoft.com/office/drawing/2014/main" id="{D1499962-EF90-5A41-9A9E-E507998FB714}"/>
              </a:ext>
            </a:extLst>
          </p:cNvPr>
          <p:cNvSpPr/>
          <p:nvPr/>
        </p:nvSpPr>
        <p:spPr>
          <a:xfrm>
            <a:off x="3843647" y="2619563"/>
            <a:ext cx="1666394"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Distance between bags</a:t>
            </a:r>
          </a:p>
        </p:txBody>
      </p:sp>
      <p:sp>
        <p:nvSpPr>
          <p:cNvPr id="45" name="Rectangle 44">
            <a:extLst>
              <a:ext uri="{FF2B5EF4-FFF2-40B4-BE49-F238E27FC236}">
                <a16:creationId xmlns:a16="http://schemas.microsoft.com/office/drawing/2014/main" id="{CB083873-4CED-DF40-A866-77BEF3C303C7}"/>
              </a:ext>
            </a:extLst>
          </p:cNvPr>
          <p:cNvSpPr/>
          <p:nvPr/>
        </p:nvSpPr>
        <p:spPr>
          <a:xfrm>
            <a:off x="723247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Not Vocabulary based</a:t>
            </a:r>
          </a:p>
        </p:txBody>
      </p:sp>
      <p:sp>
        <p:nvSpPr>
          <p:cNvPr id="46" name="Rectangle 45">
            <a:extLst>
              <a:ext uri="{FF2B5EF4-FFF2-40B4-BE49-F238E27FC236}">
                <a16:creationId xmlns:a16="http://schemas.microsoft.com/office/drawing/2014/main" id="{649E868F-55A2-AF46-8EBB-822B511CA39B}"/>
              </a:ext>
            </a:extLst>
          </p:cNvPr>
          <p:cNvSpPr/>
          <p:nvPr/>
        </p:nvSpPr>
        <p:spPr>
          <a:xfrm>
            <a:off x="5814764" y="2615753"/>
            <a:ext cx="1325957" cy="92944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Vocabulary based</a:t>
            </a:r>
          </a:p>
        </p:txBody>
      </p:sp>
      <p:cxnSp>
        <p:nvCxnSpPr>
          <p:cNvPr id="48" name="Straight Connector 47">
            <a:extLst>
              <a:ext uri="{FF2B5EF4-FFF2-40B4-BE49-F238E27FC236}">
                <a16:creationId xmlns:a16="http://schemas.microsoft.com/office/drawing/2014/main" id="{0401777F-9704-CF4E-B563-EF7B918BBAD5}"/>
              </a:ext>
            </a:extLst>
          </p:cNvPr>
          <p:cNvCxnSpPr>
            <a:cxnSpLocks/>
            <a:stCxn id="39" idx="2"/>
          </p:cNvCxnSpPr>
          <p:nvPr/>
        </p:nvCxnSpPr>
        <p:spPr>
          <a:xfrm>
            <a:off x="1935602" y="2205616"/>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54" name="Straight Connector 53">
            <a:extLst>
              <a:ext uri="{FF2B5EF4-FFF2-40B4-BE49-F238E27FC236}">
                <a16:creationId xmlns:a16="http://schemas.microsoft.com/office/drawing/2014/main" id="{07F6DCAD-E844-4F4F-9908-C6EC8C921CB2}"/>
              </a:ext>
            </a:extLst>
          </p:cNvPr>
          <p:cNvCxnSpPr>
            <a:cxnSpLocks/>
          </p:cNvCxnSpPr>
          <p:nvPr/>
        </p:nvCxnSpPr>
        <p:spPr>
          <a:xfrm flipH="1">
            <a:off x="1242914" y="2388367"/>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58" name="Straight Connector 57">
            <a:extLst>
              <a:ext uri="{FF2B5EF4-FFF2-40B4-BE49-F238E27FC236}">
                <a16:creationId xmlns:a16="http://schemas.microsoft.com/office/drawing/2014/main" id="{6C92703A-A119-A24F-B773-6A0E8AF7CD38}"/>
              </a:ext>
            </a:extLst>
          </p:cNvPr>
          <p:cNvCxnSpPr>
            <a:cxnSpLocks/>
          </p:cNvCxnSpPr>
          <p:nvPr/>
        </p:nvCxnSpPr>
        <p:spPr>
          <a:xfrm flipV="1">
            <a:off x="1242912" y="2388369"/>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59" name="Straight Connector 58">
            <a:extLst>
              <a:ext uri="{FF2B5EF4-FFF2-40B4-BE49-F238E27FC236}">
                <a16:creationId xmlns:a16="http://schemas.microsoft.com/office/drawing/2014/main" id="{99935813-FFFA-8342-B0B8-49302A61B6C7}"/>
              </a:ext>
            </a:extLst>
          </p:cNvPr>
          <p:cNvCxnSpPr>
            <a:cxnSpLocks/>
            <a:endCxn id="43" idx="0"/>
          </p:cNvCxnSpPr>
          <p:nvPr/>
        </p:nvCxnSpPr>
        <p:spPr>
          <a:xfrm>
            <a:off x="4672201" y="2209258"/>
            <a:ext cx="4643" cy="410305"/>
          </a:xfrm>
          <a:prstGeom prst="line">
            <a:avLst/>
          </a:prstGeom>
          <a:ln w="19050"/>
        </p:spPr>
        <p:style>
          <a:lnRef idx="1">
            <a:schemeClr val="dk1"/>
          </a:lnRef>
          <a:fillRef idx="0">
            <a:schemeClr val="dk1"/>
          </a:fillRef>
          <a:effectRef idx="0">
            <a:schemeClr val="dk1"/>
          </a:effectRef>
          <a:fontRef idx="minor">
            <a:schemeClr val="tx1"/>
          </a:fontRef>
        </p:style>
      </p:cxnSp>
      <p:cxnSp>
        <p:nvCxnSpPr>
          <p:cNvPr id="86" name="Straight Connector 85">
            <a:extLst>
              <a:ext uri="{FF2B5EF4-FFF2-40B4-BE49-F238E27FC236}">
                <a16:creationId xmlns:a16="http://schemas.microsoft.com/office/drawing/2014/main" id="{852C52AA-897C-8B49-AFE8-119645E29E47}"/>
              </a:ext>
            </a:extLst>
          </p:cNvPr>
          <p:cNvCxnSpPr>
            <a:cxnSpLocks/>
          </p:cNvCxnSpPr>
          <p:nvPr/>
        </p:nvCxnSpPr>
        <p:spPr>
          <a:xfrm flipV="1">
            <a:off x="2715192" y="238836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5" name="Straight Connector 94">
            <a:extLst>
              <a:ext uri="{FF2B5EF4-FFF2-40B4-BE49-F238E27FC236}">
                <a16:creationId xmlns:a16="http://schemas.microsoft.com/office/drawing/2014/main" id="{DD222A76-3CE3-134E-BAEA-94CF466E03E4}"/>
              </a:ext>
            </a:extLst>
          </p:cNvPr>
          <p:cNvCxnSpPr>
            <a:cxnSpLocks/>
          </p:cNvCxnSpPr>
          <p:nvPr/>
        </p:nvCxnSpPr>
        <p:spPr>
          <a:xfrm>
            <a:off x="7155740" y="2209424"/>
            <a:ext cx="0" cy="182751"/>
          </a:xfrm>
          <a:prstGeom prst="line">
            <a:avLst/>
          </a:prstGeom>
          <a:ln w="19050"/>
        </p:spPr>
        <p:style>
          <a:lnRef idx="1">
            <a:schemeClr val="dk1"/>
          </a:lnRef>
          <a:fillRef idx="0">
            <a:schemeClr val="dk1"/>
          </a:fillRef>
          <a:effectRef idx="0">
            <a:schemeClr val="dk1"/>
          </a:effectRef>
          <a:fontRef idx="minor">
            <a:schemeClr val="tx1"/>
          </a:fontRef>
        </p:style>
      </p:cxnSp>
      <p:cxnSp>
        <p:nvCxnSpPr>
          <p:cNvPr id="96" name="Straight Connector 95">
            <a:extLst>
              <a:ext uri="{FF2B5EF4-FFF2-40B4-BE49-F238E27FC236}">
                <a16:creationId xmlns:a16="http://schemas.microsoft.com/office/drawing/2014/main" id="{CBDB1A0C-1DEB-D94D-897C-12A2832887DC}"/>
              </a:ext>
            </a:extLst>
          </p:cNvPr>
          <p:cNvCxnSpPr>
            <a:cxnSpLocks/>
          </p:cNvCxnSpPr>
          <p:nvPr/>
        </p:nvCxnSpPr>
        <p:spPr>
          <a:xfrm flipH="1">
            <a:off x="6463052" y="2392175"/>
            <a:ext cx="1472278" cy="0"/>
          </a:xfrm>
          <a:prstGeom prst="line">
            <a:avLst/>
          </a:prstGeom>
          <a:ln w="19050"/>
        </p:spPr>
        <p:style>
          <a:lnRef idx="1">
            <a:schemeClr val="dk1"/>
          </a:lnRef>
          <a:fillRef idx="0">
            <a:schemeClr val="dk1"/>
          </a:fillRef>
          <a:effectRef idx="0">
            <a:schemeClr val="dk1"/>
          </a:effectRef>
          <a:fontRef idx="minor">
            <a:schemeClr val="tx1"/>
          </a:fontRef>
        </p:style>
      </p:cxnSp>
      <p:cxnSp>
        <p:nvCxnSpPr>
          <p:cNvPr id="97" name="Straight Connector 96">
            <a:extLst>
              <a:ext uri="{FF2B5EF4-FFF2-40B4-BE49-F238E27FC236}">
                <a16:creationId xmlns:a16="http://schemas.microsoft.com/office/drawing/2014/main" id="{FE80D188-1A1A-F244-A40C-FDCF25642553}"/>
              </a:ext>
            </a:extLst>
          </p:cNvPr>
          <p:cNvCxnSpPr>
            <a:cxnSpLocks/>
          </p:cNvCxnSpPr>
          <p:nvPr/>
        </p:nvCxnSpPr>
        <p:spPr>
          <a:xfrm flipV="1">
            <a:off x="6463050" y="2392177"/>
            <a:ext cx="0" cy="227386"/>
          </a:xfrm>
          <a:prstGeom prst="line">
            <a:avLst/>
          </a:prstGeom>
          <a:ln w="19050"/>
        </p:spPr>
        <p:style>
          <a:lnRef idx="1">
            <a:schemeClr val="dk1"/>
          </a:lnRef>
          <a:fillRef idx="0">
            <a:schemeClr val="dk1"/>
          </a:fillRef>
          <a:effectRef idx="0">
            <a:schemeClr val="dk1"/>
          </a:effectRef>
          <a:fontRef idx="minor">
            <a:schemeClr val="tx1"/>
          </a:fontRef>
        </p:style>
      </p:cxnSp>
      <p:cxnSp>
        <p:nvCxnSpPr>
          <p:cNvPr id="98" name="Straight Connector 97">
            <a:extLst>
              <a:ext uri="{FF2B5EF4-FFF2-40B4-BE49-F238E27FC236}">
                <a16:creationId xmlns:a16="http://schemas.microsoft.com/office/drawing/2014/main" id="{03C5DE26-2199-6D4A-98B7-B71FF450B01A}"/>
              </a:ext>
            </a:extLst>
          </p:cNvPr>
          <p:cNvCxnSpPr>
            <a:cxnSpLocks/>
          </p:cNvCxnSpPr>
          <p:nvPr/>
        </p:nvCxnSpPr>
        <p:spPr>
          <a:xfrm flipV="1">
            <a:off x="7935330" y="2392175"/>
            <a:ext cx="0" cy="227386"/>
          </a:xfrm>
          <a:prstGeom prst="line">
            <a:avLst/>
          </a:prstGeom>
          <a:ln w="19050"/>
        </p:spPr>
        <p:style>
          <a:lnRef idx="1">
            <a:schemeClr val="dk1"/>
          </a:lnRef>
          <a:fillRef idx="0">
            <a:schemeClr val="dk1"/>
          </a:fillRef>
          <a:effectRef idx="0">
            <a:schemeClr val="dk1"/>
          </a:effectRef>
          <a:fontRef idx="minor">
            <a:schemeClr val="tx1"/>
          </a:fontRef>
        </p:style>
      </p:cxnSp>
      <p:sp>
        <p:nvSpPr>
          <p:cNvPr id="99" name="TextBox 98">
            <a:extLst>
              <a:ext uri="{FF2B5EF4-FFF2-40B4-BE49-F238E27FC236}">
                <a16:creationId xmlns:a16="http://schemas.microsoft.com/office/drawing/2014/main" id="{97FF4981-A2F9-F44B-8092-2CD690DFA49F}"/>
              </a:ext>
            </a:extLst>
          </p:cNvPr>
          <p:cNvSpPr txBox="1"/>
          <p:nvPr/>
        </p:nvSpPr>
        <p:spPr>
          <a:xfrm>
            <a:off x="3866520" y="833378"/>
            <a:ext cx="1495922" cy="400110"/>
          </a:xfrm>
          <a:prstGeom prst="rect">
            <a:avLst/>
          </a:prstGeom>
          <a:noFill/>
        </p:spPr>
        <p:txBody>
          <a:bodyPr wrap="none" rtlCol="0">
            <a:spAutoFit/>
          </a:bodyPr>
          <a:lstStyle/>
          <a:p>
            <a:r>
              <a:rPr lang="en-US" sz="2000" b="1" dirty="0">
                <a:latin typeface="Arial" panose="020B0604020202020204" pitchFamily="34" charset="0"/>
                <a:cs typeface="Arial" panose="020B0604020202020204" pitchFamily="34" charset="0"/>
              </a:rPr>
              <a:t>Paradigms</a:t>
            </a:r>
          </a:p>
        </p:txBody>
      </p:sp>
      <p:sp>
        <p:nvSpPr>
          <p:cNvPr id="100" name="Left Brace 99">
            <a:extLst>
              <a:ext uri="{FF2B5EF4-FFF2-40B4-BE49-F238E27FC236}">
                <a16:creationId xmlns:a16="http://schemas.microsoft.com/office/drawing/2014/main" id="{5500ACCC-8139-4844-AB26-49A87C506A8B}"/>
              </a:ext>
            </a:extLst>
          </p:cNvPr>
          <p:cNvSpPr/>
          <p:nvPr/>
        </p:nvSpPr>
        <p:spPr>
          <a:xfrm rot="5400000">
            <a:off x="4459649" y="-1276772"/>
            <a:ext cx="224704" cy="5244097"/>
          </a:xfrm>
          <a:prstGeom prst="leftBrace">
            <a:avLst/>
          </a:prstGeom>
          <a:ln w="12700"/>
        </p:spPr>
        <p:style>
          <a:lnRef idx="1">
            <a:schemeClr val="dk1"/>
          </a:lnRef>
          <a:fillRef idx="0">
            <a:schemeClr val="dk1"/>
          </a:fillRef>
          <a:effectRef idx="0">
            <a:schemeClr val="dk1"/>
          </a:effectRef>
          <a:fontRef idx="minor">
            <a:schemeClr val="tx1"/>
          </a:fontRef>
        </p:style>
        <p:txBody>
          <a:bodyPr rtlCol="0" anchor="ctr"/>
          <a:lstStyle/>
          <a:p>
            <a:pPr algn="ctr"/>
            <a:endParaRPr lang="en-US"/>
          </a:p>
        </p:txBody>
      </p:sp>
      <p:sp>
        <p:nvSpPr>
          <p:cNvPr id="102" name="TextBox 101">
            <a:extLst>
              <a:ext uri="{FF2B5EF4-FFF2-40B4-BE49-F238E27FC236}">
                <a16:creationId xmlns:a16="http://schemas.microsoft.com/office/drawing/2014/main" id="{AAD5C854-8B6E-6D48-B0F8-03050FCD0293}"/>
              </a:ext>
            </a:extLst>
          </p:cNvPr>
          <p:cNvSpPr txBox="1"/>
          <p:nvPr/>
        </p:nvSpPr>
        <p:spPr>
          <a:xfrm>
            <a:off x="409773" y="3596394"/>
            <a:ext cx="3138560" cy="107721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r>
              <a:rPr lang="en-US" sz="1600" dirty="0">
                <a:latin typeface="Arial" panose="020B0604020202020204" pitchFamily="34" charset="0"/>
                <a:cs typeface="Arial" panose="020B0604020202020204" pitchFamily="34" charset="0"/>
              </a:rPr>
              <a:t>❌ bags of different classes contain similar instances</a:t>
            </a:r>
            <a:endParaRPr lang="en-US" sz="1600" dirty="0"/>
          </a:p>
        </p:txBody>
      </p:sp>
      <p:sp>
        <p:nvSpPr>
          <p:cNvPr id="103" name="TextBox 102">
            <a:extLst>
              <a:ext uri="{FF2B5EF4-FFF2-40B4-BE49-F238E27FC236}">
                <a16:creationId xmlns:a16="http://schemas.microsoft.com/office/drawing/2014/main" id="{F73E21DF-4435-604A-94EE-5240A6564881}"/>
              </a:ext>
            </a:extLst>
          </p:cNvPr>
          <p:cNvSpPr txBox="1"/>
          <p:nvPr/>
        </p:nvSpPr>
        <p:spPr>
          <a:xfrm>
            <a:off x="4087565" y="3628679"/>
            <a:ext cx="4304596" cy="830997"/>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 bags contain large </a:t>
            </a:r>
            <a:r>
              <a:rPr lang="en-US" sz="1600" b="1" dirty="0">
                <a:latin typeface="Arial" panose="020B0604020202020204" pitchFamily="34" charset="0"/>
                <a:cs typeface="Arial" panose="020B0604020202020204" pitchFamily="34" charset="0"/>
              </a:rPr>
              <a:t>number</a:t>
            </a:r>
            <a:r>
              <a:rPr lang="en-US" sz="1600" dirty="0">
                <a:latin typeface="Arial" panose="020B0604020202020204" pitchFamily="34" charset="0"/>
                <a:cs typeface="Arial" panose="020B0604020202020204" pitchFamily="34" charset="0"/>
              </a:rPr>
              <a:t> of instances</a:t>
            </a:r>
          </a:p>
          <a:p>
            <a:endParaRPr lang="en-US" sz="1600" dirty="0">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bags contain several </a:t>
            </a:r>
            <a:r>
              <a:rPr lang="en-US" sz="1600" b="1" dirty="0">
                <a:latin typeface="Arial" panose="020B0604020202020204" pitchFamily="34" charset="0"/>
                <a:cs typeface="Arial" panose="020B0604020202020204" pitchFamily="34" charset="0"/>
              </a:rPr>
              <a:t>classes</a:t>
            </a:r>
            <a:r>
              <a:rPr lang="en-US" sz="1600" dirty="0">
                <a:latin typeface="Arial" panose="020B0604020202020204" pitchFamily="34" charset="0"/>
                <a:cs typeface="Arial" panose="020B0604020202020204" pitchFamily="34" charset="0"/>
              </a:rPr>
              <a:t> of instances</a:t>
            </a:r>
          </a:p>
        </p:txBody>
      </p:sp>
      <p:sp>
        <p:nvSpPr>
          <p:cNvPr id="4" name="Rectangle 3">
            <a:extLst>
              <a:ext uri="{FF2B5EF4-FFF2-40B4-BE49-F238E27FC236}">
                <a16:creationId xmlns:a16="http://schemas.microsoft.com/office/drawing/2014/main" id="{9D654A4A-F6F4-BA48-BB8E-B1436FAA2F53}"/>
              </a:ext>
            </a:extLst>
          </p:cNvPr>
          <p:cNvSpPr/>
          <p:nvPr/>
        </p:nvSpPr>
        <p:spPr>
          <a:xfrm>
            <a:off x="3723149" y="1249936"/>
            <a:ext cx="5167125" cy="3576076"/>
          </a:xfrm>
          <a:prstGeom prst="rect">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285750" indent="-285750">
              <a:buFont typeface="Arial" panose="020B0604020202020204" pitchFamily="34" charset="0"/>
              <a:buChar char="•"/>
            </a:pPr>
            <a:r>
              <a:rPr lang="en-US" dirty="0">
                <a:solidFill>
                  <a:sysClr val="windowText" lastClr="000000"/>
                </a:solidFill>
                <a:latin typeface="Arial" panose="020B0604020202020204" pitchFamily="34" charset="0"/>
                <a:cs typeface="Arial" panose="020B0604020202020204" pitchFamily="34" charset="0"/>
              </a:rPr>
              <a:t>Inspired by MI-SVM (Andrews et. al.)</a:t>
            </a:r>
          </a:p>
          <a:p>
            <a:pPr marL="742950" lvl="1" indent="-285750">
              <a:buFont typeface="Arial" panose="020B0604020202020204" pitchFamily="34" charset="0"/>
              <a:buChar char="•"/>
            </a:pPr>
            <a:r>
              <a:rPr lang="en-US" sz="1600" dirty="0">
                <a:solidFill>
                  <a:sysClr val="windowText" lastClr="000000"/>
                </a:solidFill>
                <a:latin typeface="Arial" panose="020B0604020202020204" pitchFamily="34" charset="0"/>
                <a:cs typeface="Arial" panose="020B0604020202020204" pitchFamily="34" charset="0"/>
              </a:rPr>
              <a:t>Mixed-integer QP problem </a:t>
            </a:r>
          </a:p>
          <a:p>
            <a:pPr marL="742950" lvl="1" indent="-285750">
              <a:buFont typeface="Arial" panose="020B0604020202020204" pitchFamily="34" charset="0"/>
              <a:buChar char="•"/>
            </a:pPr>
            <a:r>
              <a:rPr lang="en-US" sz="1600" dirty="0">
                <a:solidFill>
                  <a:sysClr val="windowText" lastClr="000000"/>
                </a:solidFill>
                <a:latin typeface="Arial" panose="020B0604020202020204" pitchFamily="34" charset="0"/>
                <a:cs typeface="Arial" panose="020B0604020202020204" pitchFamily="34" charset="0"/>
              </a:rPr>
              <a:t>Solved heuristically using </a:t>
            </a:r>
            <a:r>
              <a:rPr lang="en-US" sz="1600" b="1" dirty="0">
                <a:solidFill>
                  <a:sysClr val="windowText" lastClr="000000"/>
                </a:solidFill>
                <a:latin typeface="Arial" panose="020B0604020202020204" pitchFamily="34" charset="0"/>
                <a:cs typeface="Arial" panose="020B0604020202020204" pitchFamily="34" charset="0"/>
              </a:rPr>
              <a:t>positive</a:t>
            </a:r>
            <a:r>
              <a:rPr lang="en-US" sz="1600" dirty="0">
                <a:solidFill>
                  <a:sysClr val="windowText" lastClr="000000"/>
                </a:solidFill>
                <a:latin typeface="Arial" panose="020B0604020202020204" pitchFamily="34" charset="0"/>
                <a:cs typeface="Arial" panose="020B0604020202020204" pitchFamily="34" charset="0"/>
              </a:rPr>
              <a:t> bag-representatives</a:t>
            </a:r>
          </a:p>
          <a:p>
            <a:pPr marL="285750" indent="-285750">
              <a:buFont typeface="Arial" panose="020B0604020202020204" pitchFamily="34" charset="0"/>
              <a:buChar char="•"/>
            </a:pPr>
            <a:endParaRPr lang="en-US" sz="1600" dirty="0">
              <a:solidFill>
                <a:sysClr val="windowText" lastClr="000000"/>
              </a:solidFill>
              <a:latin typeface="Arial" panose="020B0604020202020204" pitchFamily="34" charset="0"/>
              <a:cs typeface="Arial" panose="020B0604020202020204" pitchFamily="34" charset="0"/>
            </a:endParaRPr>
          </a:p>
          <a:p>
            <a:r>
              <a:rPr lang="en-US" sz="1600" dirty="0">
                <a:latin typeface="Arial" panose="020B0604020202020204" pitchFamily="34" charset="0"/>
                <a:cs typeface="Arial" panose="020B0604020202020204" pitchFamily="34" charset="0"/>
              </a:rPr>
              <a:t>✅ </a:t>
            </a:r>
            <a:r>
              <a:rPr lang="en-US" sz="1600" dirty="0">
                <a:solidFill>
                  <a:sysClr val="windowText" lastClr="000000"/>
                </a:solidFill>
                <a:latin typeface="Arial" panose="020B0604020202020204" pitchFamily="34" charset="0"/>
                <a:cs typeface="Arial" panose="020B0604020202020204" pitchFamily="34" charset="0"/>
              </a:rPr>
              <a:t>When positive bags contain a </a:t>
            </a:r>
            <a:r>
              <a:rPr lang="en-US" sz="1600" b="1" dirty="0">
                <a:solidFill>
                  <a:sysClr val="windowText" lastClr="000000"/>
                </a:solidFill>
                <a:latin typeface="Arial" panose="020B0604020202020204" pitchFamily="34" charset="0"/>
                <a:cs typeface="Arial" panose="020B0604020202020204" pitchFamily="34" charset="0"/>
              </a:rPr>
              <a:t>sparse number </a:t>
            </a:r>
            <a:r>
              <a:rPr lang="en-US" sz="1600" dirty="0">
                <a:solidFill>
                  <a:sysClr val="windowText" lastClr="000000"/>
                </a:solidFill>
                <a:latin typeface="Arial" panose="020B0604020202020204" pitchFamily="34" charset="0"/>
                <a:cs typeface="Arial" panose="020B0604020202020204" pitchFamily="34" charset="0"/>
              </a:rPr>
              <a:t>of positive instances</a:t>
            </a:r>
          </a:p>
          <a:p>
            <a:pPr>
              <a:lnSpc>
                <a:spcPct val="150000"/>
              </a:lnSpc>
            </a:pPr>
            <a:r>
              <a:rPr lang="en-US" sz="1600" dirty="0">
                <a:latin typeface="Arial" panose="020B0604020202020204" pitchFamily="34" charset="0"/>
                <a:cs typeface="Arial" panose="020B0604020202020204" pitchFamily="34" charset="0"/>
              </a:rPr>
              <a:t>❌ </a:t>
            </a:r>
            <a:r>
              <a:rPr lang="en-US" sz="1600" b="1" dirty="0">
                <a:solidFill>
                  <a:sysClr val="windowText" lastClr="000000"/>
                </a:solidFill>
                <a:latin typeface="Arial" panose="020B0604020202020204" pitchFamily="34" charset="0"/>
                <a:cs typeface="Arial" panose="020B0604020202020204" pitchFamily="34" charset="0"/>
              </a:rPr>
              <a:t>Class imbalance </a:t>
            </a:r>
            <a:r>
              <a:rPr lang="en-US" sz="1600" dirty="0">
                <a:solidFill>
                  <a:sysClr val="windowText" lastClr="000000"/>
                </a:solidFill>
                <a:latin typeface="Arial" panose="020B0604020202020204" pitchFamily="34" charset="0"/>
                <a:cs typeface="Arial" panose="020B0604020202020204" pitchFamily="34" charset="0"/>
              </a:rPr>
              <a:t>with representatives</a:t>
            </a:r>
          </a:p>
        </p:txBody>
      </p:sp>
      <p:sp>
        <p:nvSpPr>
          <p:cNvPr id="8" name="Triangle 7">
            <a:extLst>
              <a:ext uri="{FF2B5EF4-FFF2-40B4-BE49-F238E27FC236}">
                <a16:creationId xmlns:a16="http://schemas.microsoft.com/office/drawing/2014/main" id="{C0511E05-8901-9F45-9A64-F4C386174256}"/>
              </a:ext>
            </a:extLst>
          </p:cNvPr>
          <p:cNvSpPr/>
          <p:nvPr/>
        </p:nvSpPr>
        <p:spPr>
          <a:xfrm rot="16200000">
            <a:off x="1877417" y="2980280"/>
            <a:ext cx="3576075" cy="115388"/>
          </a:xfrm>
          <a:prstGeom prst="triangle">
            <a:avLst>
              <a:gd name="adj" fmla="val 49735"/>
            </a:avLst>
          </a:prstGeom>
          <a:solidFill>
            <a:schemeClr val="bg1"/>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22ECABBA-AFF7-AE42-98EB-D69EE6A99DEF}"/>
              </a:ext>
            </a:extLst>
          </p:cNvPr>
          <p:cNvSpPr/>
          <p:nvPr/>
        </p:nvSpPr>
        <p:spPr>
          <a:xfrm>
            <a:off x="2042583" y="2619563"/>
            <a:ext cx="1428255" cy="9256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panose="020B0604020202020204" pitchFamily="34" charset="0"/>
                <a:cs typeface="Arial" panose="020B0604020202020204" pitchFamily="34" charset="0"/>
              </a:rPr>
              <a:t>Standard MI assumption</a:t>
            </a:r>
          </a:p>
        </p:txBody>
      </p:sp>
      <p:sp>
        <p:nvSpPr>
          <p:cNvPr id="33" name="Oval 32">
            <a:extLst>
              <a:ext uri="{FF2B5EF4-FFF2-40B4-BE49-F238E27FC236}">
                <a16:creationId xmlns:a16="http://schemas.microsoft.com/office/drawing/2014/main" id="{2F9CED24-2550-ED4D-A207-CDAC98DD911A}"/>
              </a:ext>
            </a:extLst>
          </p:cNvPr>
          <p:cNvSpPr/>
          <p:nvPr/>
        </p:nvSpPr>
        <p:spPr>
          <a:xfrm>
            <a:off x="1949952" y="2615753"/>
            <a:ext cx="1650086" cy="929442"/>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4" name="Picture 33">
            <a:extLst>
              <a:ext uri="{FF2B5EF4-FFF2-40B4-BE49-F238E27FC236}">
                <a16:creationId xmlns:a16="http://schemas.microsoft.com/office/drawing/2014/main" id="{C9C07353-FE6B-B246-B160-A2EFDA967EA6}"/>
              </a:ext>
            </a:extLst>
          </p:cNvPr>
          <p:cNvPicPr>
            <a:picLocks noChangeAspect="1"/>
          </p:cNvPicPr>
          <p:nvPr/>
        </p:nvPicPr>
        <p:blipFill>
          <a:blip r:embed="rId3"/>
          <a:stretch>
            <a:fillRect/>
          </a:stretch>
        </p:blipFill>
        <p:spPr>
          <a:xfrm>
            <a:off x="4609823" y="1332494"/>
            <a:ext cx="3026649" cy="1210659"/>
          </a:xfrm>
          <a:prstGeom prst="rect">
            <a:avLst/>
          </a:prstGeom>
        </p:spPr>
      </p:pic>
      <p:sp>
        <p:nvSpPr>
          <p:cNvPr id="35" name="Footer Placeholder 3">
            <a:extLst>
              <a:ext uri="{FF2B5EF4-FFF2-40B4-BE49-F238E27FC236}">
                <a16:creationId xmlns:a16="http://schemas.microsoft.com/office/drawing/2014/main" id="{405035B0-D53F-7042-A88A-7E812A92AFF2}"/>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292972415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C40F44-BABF-F448-9BE5-9FCF5CAA3244}"/>
              </a:ext>
            </a:extLst>
          </p:cNvPr>
          <p:cNvSpPr>
            <a:spLocks noGrp="1"/>
          </p:cNvSpPr>
          <p:nvPr>
            <p:ph type="title"/>
          </p:nvPr>
        </p:nvSpPr>
        <p:spPr/>
        <p:txBody>
          <a:bodyPr/>
          <a:lstStyle/>
          <a:p>
            <a:r>
              <a:rPr lang="en-US" dirty="0"/>
              <a:t>MIRSVM: Formulations</a:t>
            </a:r>
          </a:p>
        </p:txBody>
      </p:sp>
      <p:sp>
        <p:nvSpPr>
          <p:cNvPr id="3" name="Text Placeholder 2">
            <a:extLst>
              <a:ext uri="{FF2B5EF4-FFF2-40B4-BE49-F238E27FC236}">
                <a16:creationId xmlns:a16="http://schemas.microsoft.com/office/drawing/2014/main" id="{2D86F407-FC47-2648-9087-E50A77AB0165}"/>
              </a:ext>
            </a:extLst>
          </p:cNvPr>
          <p:cNvSpPr>
            <a:spLocks noGrp="1"/>
          </p:cNvSpPr>
          <p:nvPr>
            <p:ph type="body" idx="1"/>
          </p:nvPr>
        </p:nvSpPr>
        <p:spPr>
          <a:xfrm>
            <a:off x="630240" y="835913"/>
            <a:ext cx="3868737" cy="404492"/>
          </a:xfrm>
        </p:spPr>
        <p:txBody>
          <a:bodyPr/>
          <a:lstStyle/>
          <a:p>
            <a:r>
              <a:rPr lang="en-US" dirty="0"/>
              <a:t>Primal</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C0471C37-4A5D-5E4A-B50F-144354642C85}"/>
                  </a:ext>
                </a:extLst>
              </p:cNvPr>
              <p:cNvSpPr>
                <a:spLocks noGrp="1"/>
              </p:cNvSpPr>
              <p:nvPr>
                <p:ph sz="half" idx="2"/>
              </p:nvPr>
            </p:nvSpPr>
            <p:spPr>
              <a:xfrm>
                <a:off x="630240" y="3207170"/>
                <a:ext cx="3868737" cy="1539856"/>
              </a:xfrm>
            </p:spPr>
            <p:txBody>
              <a:bodyPr/>
              <a:lstStyle/>
              <a:p>
                <a14:m>
                  <m:oMath xmlns:m="http://schemas.openxmlformats.org/officeDocument/2006/math">
                    <m:r>
                      <a:rPr lang="en-US" sz="1600" b="1" i="1" smtClean="0">
                        <a:latin typeface="Cambria Math" panose="02040503050406030204" pitchFamily="18" charset="0"/>
                      </a:rPr>
                      <m:t>𝑺</m:t>
                    </m:r>
                  </m:oMath>
                </a14:m>
                <a:r>
                  <a:rPr lang="en-US" sz="1600" b="1" dirty="0"/>
                  <a:t> </a:t>
                </a:r>
                <a:r>
                  <a:rPr lang="en-US" sz="1600" dirty="0"/>
                  <a:t>vector of bag representative indices</a:t>
                </a:r>
              </a:p>
              <a:p>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𝒙</m:t>
                        </m:r>
                      </m:e>
                      <m:sub>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a:latin typeface="Cambria Math" panose="02040503050406030204" pitchFamily="18" charset="0"/>
                              </a:rPr>
                              <m:t>𝑰</m:t>
                            </m:r>
                          </m:sub>
                        </m:sSub>
                      </m:sub>
                    </m:sSub>
                  </m:oMath>
                </a14:m>
                <a:r>
                  <a:rPr lang="en-US" sz="1600" b="1" dirty="0"/>
                  <a:t> </a:t>
                </a:r>
                <a:r>
                  <a:rPr lang="en-US" sz="1600" dirty="0"/>
                  <a:t>representative instance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sz="1600" dirty="0"/>
              </a:p>
            </p:txBody>
          </p:sp>
        </mc:Choice>
        <mc:Fallback xmlns="">
          <p:sp>
            <p:nvSpPr>
              <p:cNvPr id="4" name="Content Placeholder 3">
                <a:extLst>
                  <a:ext uri="{FF2B5EF4-FFF2-40B4-BE49-F238E27FC236}">
                    <a16:creationId xmlns:a16="http://schemas.microsoft.com/office/drawing/2014/main" id="{C0471C37-4A5D-5E4A-B50F-144354642C85}"/>
                  </a:ext>
                </a:extLst>
              </p:cNvPr>
              <p:cNvSpPr>
                <a:spLocks noGrp="1" noRot="1" noChangeAspect="1" noMove="1" noResize="1" noEditPoints="1" noAdjustHandles="1" noChangeArrowheads="1" noChangeShapeType="1" noTextEdit="1"/>
              </p:cNvSpPr>
              <p:nvPr>
                <p:ph sz="half" idx="2"/>
              </p:nvPr>
            </p:nvSpPr>
            <p:spPr>
              <a:xfrm>
                <a:off x="630240" y="3207170"/>
                <a:ext cx="3868737" cy="1539856"/>
              </a:xfrm>
              <a:blipFill>
                <a:blip r:embed="rId3"/>
                <a:stretch>
                  <a:fillRect l="-656" t="-2459"/>
                </a:stretch>
              </a:blipFill>
            </p:spPr>
            <p:txBody>
              <a:bodyPr/>
              <a:lstStyle/>
              <a:p>
                <a:r>
                  <a:rPr lang="en-US">
                    <a:noFill/>
                  </a:rPr>
                  <a:t> </a:t>
                </a:r>
              </a:p>
            </p:txBody>
          </p:sp>
        </mc:Fallback>
      </mc:AlternateContent>
      <p:sp>
        <p:nvSpPr>
          <p:cNvPr id="5" name="Text Placeholder 4">
            <a:extLst>
              <a:ext uri="{FF2B5EF4-FFF2-40B4-BE49-F238E27FC236}">
                <a16:creationId xmlns:a16="http://schemas.microsoft.com/office/drawing/2014/main" id="{382F12AD-C3F9-014B-AD28-6315041208F3}"/>
              </a:ext>
            </a:extLst>
          </p:cNvPr>
          <p:cNvSpPr>
            <a:spLocks noGrp="1"/>
          </p:cNvSpPr>
          <p:nvPr>
            <p:ph type="body" sz="quarter" idx="3"/>
          </p:nvPr>
        </p:nvSpPr>
        <p:spPr>
          <a:xfrm>
            <a:off x="4629151" y="837116"/>
            <a:ext cx="3887788" cy="404492"/>
          </a:xfrm>
        </p:spPr>
        <p:txBody>
          <a:bodyPr/>
          <a:lstStyle/>
          <a:p>
            <a:r>
              <a:rPr lang="en-US" dirty="0"/>
              <a:t>Dual</a:t>
            </a:r>
          </a:p>
        </p:txBody>
      </p:sp>
      <mc:AlternateContent xmlns:mc="http://schemas.openxmlformats.org/markup-compatibility/2006" xmlns:a14="http://schemas.microsoft.com/office/drawing/2010/main">
        <mc:Choice Requires="a14">
          <p:sp>
            <p:nvSpPr>
              <p:cNvPr id="6" name="Content Placeholder 5">
                <a:extLst>
                  <a:ext uri="{FF2B5EF4-FFF2-40B4-BE49-F238E27FC236}">
                    <a16:creationId xmlns:a16="http://schemas.microsoft.com/office/drawing/2014/main" id="{FC5A90C8-EEAF-2140-A30F-53578AD15CD5}"/>
                  </a:ext>
                </a:extLst>
              </p:cNvPr>
              <p:cNvSpPr>
                <a:spLocks noGrp="1"/>
              </p:cNvSpPr>
              <p:nvPr>
                <p:ph sz="quarter" idx="4"/>
              </p:nvPr>
            </p:nvSpPr>
            <p:spPr>
              <a:xfrm>
                <a:off x="4629151" y="3207169"/>
                <a:ext cx="3887788" cy="1539857"/>
              </a:xfrm>
            </p:spPr>
            <p:txBody>
              <a:bodyPr/>
              <a:lstStyle/>
              <a:p>
                <a14:m>
                  <m:oMath xmlns:m="http://schemas.openxmlformats.org/officeDocument/2006/math">
                    <m:sSub>
                      <m:sSubPr>
                        <m:ctrlPr>
                          <a:rPr lang="en-US" sz="1600" b="1" i="1" smtClean="0">
                            <a:latin typeface="Cambria Math" panose="02040503050406030204" pitchFamily="18" charset="0"/>
                          </a:rPr>
                        </m:ctrlPr>
                      </m:sSubPr>
                      <m:e>
                        <m:r>
                          <a:rPr lang="en-US" sz="1600" b="1" i="1" smtClean="0">
                            <a:latin typeface="Cambria Math" panose="02040503050406030204" pitchFamily="18" charset="0"/>
                          </a:rPr>
                          <m:t>𝒐</m:t>
                        </m:r>
                      </m:e>
                      <m:sub>
                        <m:r>
                          <a:rPr lang="en-US" sz="1600" b="1" i="1" smtClean="0">
                            <a:latin typeface="Cambria Math" panose="02040503050406030204" pitchFamily="18" charset="0"/>
                          </a:rPr>
                          <m:t>𝑰</m:t>
                        </m:r>
                      </m:sub>
                    </m:sSub>
                    <m:r>
                      <a:rPr lang="en-US" sz="1600" i="1">
                        <a:latin typeface="Cambria Math" panose="02040503050406030204" pitchFamily="18" charset="0"/>
                      </a:rPr>
                      <m:t>∈</m:t>
                    </m:r>
                    <m:sSup>
                      <m:sSupPr>
                        <m:ctrlPr>
                          <a:rPr lang="en-US" sz="1600" b="0" i="1" smtClean="0">
                            <a:latin typeface="Cambria Math" panose="02040503050406030204" pitchFamily="18" charset="0"/>
                            <a:ea typeface="Cambria Math" panose="02040503050406030204" pitchFamily="18" charset="0"/>
                          </a:rPr>
                        </m:ctrlPr>
                      </m:sSupPr>
                      <m:e>
                        <m:r>
                          <a:rPr lang="en-US" sz="1600" i="1">
                            <a:latin typeface="Cambria Math" panose="02040503050406030204" pitchFamily="18" charset="0"/>
                            <a:ea typeface="Cambria Math" panose="02040503050406030204" pitchFamily="18" charset="0"/>
                          </a:rPr>
                          <m:t>ℝ</m:t>
                        </m:r>
                      </m:e>
                      <m:sup>
                        <m:r>
                          <a:rPr lang="en-US" sz="1600" b="0" i="1" smtClean="0">
                            <a:latin typeface="Cambria Math" panose="02040503050406030204" pitchFamily="18" charset="0"/>
                            <a:ea typeface="Cambria Math" panose="02040503050406030204" pitchFamily="18" charset="0"/>
                          </a:rPr>
                          <m:t>|</m:t>
                        </m:r>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r>
                          <a:rPr lang="en-US" sz="1600" b="0" i="1" smtClean="0">
                            <a:latin typeface="Cambria Math" panose="02040503050406030204" pitchFamily="18" charset="0"/>
                            <a:ea typeface="Cambria Math" panose="02040503050406030204" pitchFamily="18" charset="0"/>
                          </a:rPr>
                          <m:t>|</m:t>
                        </m:r>
                      </m:sup>
                    </m:sSup>
                  </m:oMath>
                </a14:m>
                <a:r>
                  <a:rPr lang="en-US" sz="1600" dirty="0"/>
                  <a:t> output of bag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𝑩</m:t>
                        </m:r>
                      </m:e>
                      <m:sub>
                        <m:r>
                          <a:rPr lang="en-US" sz="1600" b="1" i="1">
                            <a:latin typeface="Cambria Math" panose="02040503050406030204" pitchFamily="18" charset="0"/>
                          </a:rPr>
                          <m:t>𝑰</m:t>
                        </m:r>
                      </m:sub>
                    </m:sSub>
                  </m:oMath>
                </a14:m>
                <a:endParaRPr lang="en-US" dirty="0"/>
              </a:p>
              <a:p>
                <a:pPr marL="0" indent="0">
                  <a:buNone/>
                </a:pPr>
                <a:endParaRPr lang="en-US" dirty="0"/>
              </a:p>
              <a:p>
                <a14:m>
                  <m:oMath xmlns:m="http://schemas.openxmlformats.org/officeDocument/2006/math">
                    <m:r>
                      <a:rPr lang="en-US" sz="1600" b="0" i="1" smtClean="0">
                        <a:latin typeface="Cambria Math" panose="02040503050406030204" pitchFamily="18" charset="0"/>
                      </a:rPr>
                      <m:t>𝑏</m:t>
                    </m:r>
                    <m:r>
                      <a:rPr lang="en-US" sz="1600" b="0" i="1" smtClean="0">
                        <a:latin typeface="Cambria Math" panose="02040503050406030204" pitchFamily="18" charset="0"/>
                      </a:rPr>
                      <m:t>∈</m:t>
                    </m:r>
                    <m:r>
                      <a:rPr lang="en-US" sz="1600" b="0" i="1" smtClean="0">
                        <a:latin typeface="Cambria Math" panose="02040503050406030204" pitchFamily="18" charset="0"/>
                        <a:ea typeface="Cambria Math" panose="02040503050406030204" pitchFamily="18" charset="0"/>
                      </a:rPr>
                      <m:t>ℝ</m:t>
                    </m:r>
                  </m:oMath>
                </a14:m>
                <a:r>
                  <a:rPr lang="en-US" sz="1600" dirty="0"/>
                  <a:t> bias term</a:t>
                </a:r>
              </a:p>
            </p:txBody>
          </p:sp>
        </mc:Choice>
        <mc:Fallback xmlns="">
          <p:sp>
            <p:nvSpPr>
              <p:cNvPr id="6" name="Content Placeholder 5">
                <a:extLst>
                  <a:ext uri="{FF2B5EF4-FFF2-40B4-BE49-F238E27FC236}">
                    <a16:creationId xmlns:a16="http://schemas.microsoft.com/office/drawing/2014/main" id="{FC5A90C8-EEAF-2140-A30F-53578AD15CD5}"/>
                  </a:ext>
                </a:extLst>
              </p:cNvPr>
              <p:cNvSpPr>
                <a:spLocks noGrp="1" noRot="1" noChangeAspect="1" noMove="1" noResize="1" noEditPoints="1" noAdjustHandles="1" noChangeArrowheads="1" noChangeShapeType="1" noTextEdit="1"/>
              </p:cNvSpPr>
              <p:nvPr>
                <p:ph sz="quarter" idx="4"/>
              </p:nvPr>
            </p:nvSpPr>
            <p:spPr>
              <a:xfrm>
                <a:off x="4629151" y="3207169"/>
                <a:ext cx="3887788" cy="1539857"/>
              </a:xfrm>
              <a:blipFill>
                <a:blip r:embed="rId4"/>
                <a:stretch>
                  <a:fillRect l="-651" t="-2459"/>
                </a:stretch>
              </a:blipFill>
            </p:spPr>
            <p:txBody>
              <a:bodyPr/>
              <a:lstStyle/>
              <a:p>
                <a:r>
                  <a:rPr lang="en-US">
                    <a:noFill/>
                  </a:rPr>
                  <a:t> </a:t>
                </a:r>
              </a:p>
            </p:txBody>
          </p:sp>
        </mc:Fallback>
      </mc:AlternateContent>
      <p:sp>
        <p:nvSpPr>
          <p:cNvPr id="8" name="Slide Number Placeholder 7">
            <a:extLst>
              <a:ext uri="{FF2B5EF4-FFF2-40B4-BE49-F238E27FC236}">
                <a16:creationId xmlns:a16="http://schemas.microsoft.com/office/drawing/2014/main" id="{DA843C6A-853D-754E-BA76-361DF9A1D847}"/>
              </a:ext>
            </a:extLst>
          </p:cNvPr>
          <p:cNvSpPr>
            <a:spLocks noGrp="1"/>
          </p:cNvSpPr>
          <p:nvPr>
            <p:ph type="sldNum" sz="quarter" idx="11"/>
          </p:nvPr>
        </p:nvSpPr>
        <p:spPr/>
        <p:txBody>
          <a:bodyPr/>
          <a:lstStyle/>
          <a:p>
            <a:fld id="{51F1AC64-B052-AA44-9FFA-523D4080C13E}" type="slidenum">
              <a:rPr lang="en-US" smtClean="0"/>
              <a:pPr/>
              <a:t>27</a:t>
            </a:fld>
            <a:endParaRPr lang="en-US" dirty="0"/>
          </a:p>
        </p:txBody>
      </p:sp>
      <p:pic>
        <p:nvPicPr>
          <p:cNvPr id="19" name="Picture 18">
            <a:extLst>
              <a:ext uri="{FF2B5EF4-FFF2-40B4-BE49-F238E27FC236}">
                <a16:creationId xmlns:a16="http://schemas.microsoft.com/office/drawing/2014/main" id="{88FD7B63-2F60-A944-9A9B-B501EA9A21D4}"/>
              </a:ext>
            </a:extLst>
          </p:cNvPr>
          <p:cNvPicPr>
            <a:picLocks noChangeAspect="1"/>
          </p:cNvPicPr>
          <p:nvPr/>
        </p:nvPicPr>
        <p:blipFill>
          <a:blip r:embed="rId5"/>
          <a:stretch>
            <a:fillRect/>
          </a:stretch>
        </p:blipFill>
        <p:spPr>
          <a:xfrm>
            <a:off x="5552384" y="3422468"/>
            <a:ext cx="2057400" cy="368300"/>
          </a:xfrm>
          <a:prstGeom prst="rect">
            <a:avLst/>
          </a:prstGeom>
        </p:spPr>
      </p:pic>
      <p:pic>
        <p:nvPicPr>
          <p:cNvPr id="20" name="Picture 19">
            <a:extLst>
              <a:ext uri="{FF2B5EF4-FFF2-40B4-BE49-F238E27FC236}">
                <a16:creationId xmlns:a16="http://schemas.microsoft.com/office/drawing/2014/main" id="{B5925C5B-4A8E-CC40-A8E9-E9E67854AE67}"/>
              </a:ext>
            </a:extLst>
          </p:cNvPr>
          <p:cNvPicPr>
            <a:picLocks noChangeAspect="1"/>
          </p:cNvPicPr>
          <p:nvPr/>
        </p:nvPicPr>
        <p:blipFill>
          <a:blip r:embed="rId6"/>
          <a:stretch>
            <a:fillRect/>
          </a:stretch>
        </p:blipFill>
        <p:spPr>
          <a:xfrm>
            <a:off x="5088834" y="4111243"/>
            <a:ext cx="2984500" cy="546100"/>
          </a:xfrm>
          <a:prstGeom prst="rect">
            <a:avLst/>
          </a:prstGeom>
        </p:spPr>
      </p:pic>
      <p:pic>
        <p:nvPicPr>
          <p:cNvPr id="24" name="Picture 23">
            <a:extLst>
              <a:ext uri="{FF2B5EF4-FFF2-40B4-BE49-F238E27FC236}">
                <a16:creationId xmlns:a16="http://schemas.microsoft.com/office/drawing/2014/main" id="{C01D5058-1CEF-8743-A6E9-5AF0630E8AA8}"/>
              </a:ext>
            </a:extLst>
          </p:cNvPr>
          <p:cNvPicPr>
            <a:picLocks noChangeAspect="1"/>
          </p:cNvPicPr>
          <p:nvPr/>
        </p:nvPicPr>
        <p:blipFill>
          <a:blip r:embed="rId7"/>
          <a:stretch>
            <a:fillRect/>
          </a:stretch>
        </p:blipFill>
        <p:spPr>
          <a:xfrm>
            <a:off x="4825137" y="1348760"/>
            <a:ext cx="3511893" cy="1643179"/>
          </a:xfrm>
          <a:prstGeom prst="rect">
            <a:avLst/>
          </a:prstGeom>
        </p:spPr>
      </p:pic>
      <p:pic>
        <p:nvPicPr>
          <p:cNvPr id="25" name="Picture 24">
            <a:extLst>
              <a:ext uri="{FF2B5EF4-FFF2-40B4-BE49-F238E27FC236}">
                <a16:creationId xmlns:a16="http://schemas.microsoft.com/office/drawing/2014/main" id="{A2C0286B-9E04-374D-AEBC-C81ABBDBA5E9}"/>
              </a:ext>
            </a:extLst>
          </p:cNvPr>
          <p:cNvPicPr>
            <a:picLocks noChangeAspect="1"/>
          </p:cNvPicPr>
          <p:nvPr/>
        </p:nvPicPr>
        <p:blipFill>
          <a:blip r:embed="rId8"/>
          <a:stretch>
            <a:fillRect/>
          </a:stretch>
        </p:blipFill>
        <p:spPr>
          <a:xfrm>
            <a:off x="805733" y="1348760"/>
            <a:ext cx="3517750" cy="1645920"/>
          </a:xfrm>
          <a:prstGeom prst="rect">
            <a:avLst/>
          </a:prstGeom>
        </p:spPr>
      </p:pic>
      <p:sp>
        <p:nvSpPr>
          <p:cNvPr id="13" name="Footer Placeholder 3">
            <a:extLst>
              <a:ext uri="{FF2B5EF4-FFF2-40B4-BE49-F238E27FC236}">
                <a16:creationId xmlns:a16="http://schemas.microsoft.com/office/drawing/2014/main" id="{704D33FD-EB1F-1041-846F-2340E588C8F3}"/>
              </a:ext>
            </a:extLst>
          </p:cNvPr>
          <p:cNvSpPr txBox="1">
            <a:spLocks/>
          </p:cNvSpPr>
          <p:nvPr/>
        </p:nvSpPr>
        <p:spPr>
          <a:xfrm>
            <a:off x="2296600" y="4897418"/>
            <a:ext cx="6583240" cy="28702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800"/>
              <a:t>G. Melki et al. “MIRSVM: Multi-Instance Support Vector Machine with Bag Representatives”. Pattern Recognition, vol. 79, 228-241, 2018</a:t>
            </a:r>
            <a:endParaRPr lang="en-US" sz="800" dirty="0"/>
          </a:p>
        </p:txBody>
      </p:sp>
    </p:spTree>
    <p:extLst>
      <p:ext uri="{BB962C8B-B14F-4D97-AF65-F5344CB8AC3E}">
        <p14:creationId xmlns:p14="http://schemas.microsoft.com/office/powerpoint/2010/main" val="130645015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MIRSVM: Algorithm</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28</a:t>
            </a:fld>
            <a:endParaRPr lang="en-US" dirty="0"/>
          </a:p>
        </p:txBody>
      </p:sp>
      <p:pic>
        <p:nvPicPr>
          <p:cNvPr id="3" name="Picture 2">
            <a:extLst>
              <a:ext uri="{FF2B5EF4-FFF2-40B4-BE49-F238E27FC236}">
                <a16:creationId xmlns:a16="http://schemas.microsoft.com/office/drawing/2014/main" id="{E234D3D3-AA00-6549-83F0-A38DE2F2778A}"/>
              </a:ext>
            </a:extLst>
          </p:cNvPr>
          <p:cNvPicPr>
            <a:picLocks noChangeAspect="1"/>
          </p:cNvPicPr>
          <p:nvPr/>
        </p:nvPicPr>
        <p:blipFill>
          <a:blip r:embed="rId3"/>
          <a:stretch>
            <a:fillRect/>
          </a:stretch>
        </p:blipFill>
        <p:spPr>
          <a:xfrm>
            <a:off x="1833459" y="741938"/>
            <a:ext cx="5477084" cy="4125000"/>
          </a:xfrm>
          <a:prstGeom prst="rect">
            <a:avLst/>
          </a:prstGeom>
        </p:spPr>
      </p:pic>
      <p:sp>
        <p:nvSpPr>
          <p:cNvPr id="6" name="Footer Placeholder 3">
            <a:extLst>
              <a:ext uri="{FF2B5EF4-FFF2-40B4-BE49-F238E27FC236}">
                <a16:creationId xmlns:a16="http://schemas.microsoft.com/office/drawing/2014/main" id="{B8EA639F-4863-8241-9FBE-480449C361C9}"/>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23206242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Comparison of MIRSVM and MISVM</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29</a:t>
            </a:fld>
            <a:endParaRPr lang="en-US" dirty="0"/>
          </a:p>
        </p:txBody>
      </p:sp>
      <p:pic>
        <p:nvPicPr>
          <p:cNvPr id="6" name="Content Placeholder 4">
            <a:extLst>
              <a:ext uri="{FF2B5EF4-FFF2-40B4-BE49-F238E27FC236}">
                <a16:creationId xmlns:a16="http://schemas.microsoft.com/office/drawing/2014/main" id="{CE32E617-9010-8B4C-A480-4479B79EA5BA}"/>
              </a:ext>
            </a:extLst>
          </p:cNvPr>
          <p:cNvPicPr>
            <a:picLocks noGrp="1" noChangeAspect="1"/>
          </p:cNvPicPr>
          <p:nvPr>
            <p:ph idx="1"/>
          </p:nvPr>
        </p:nvPicPr>
        <p:blipFill>
          <a:blip r:embed="rId3"/>
          <a:stretch>
            <a:fillRect/>
          </a:stretch>
        </p:blipFill>
        <p:spPr>
          <a:xfrm>
            <a:off x="868796" y="1254489"/>
            <a:ext cx="7406410" cy="3091667"/>
          </a:xfrm>
          <a:prstGeom prst="rect">
            <a:avLst/>
          </a:prstGeom>
        </p:spPr>
      </p:pic>
      <p:sp>
        <p:nvSpPr>
          <p:cNvPr id="8" name="Footer Placeholder 3">
            <a:extLst>
              <a:ext uri="{FF2B5EF4-FFF2-40B4-BE49-F238E27FC236}">
                <a16:creationId xmlns:a16="http://schemas.microsoft.com/office/drawing/2014/main" id="{2B15744F-B1AF-0D4B-B2D0-F271A67D710D}"/>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3579520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049CD-AA09-9843-B3AA-1508D286A022}"/>
              </a:ext>
            </a:extLst>
          </p:cNvPr>
          <p:cNvSpPr>
            <a:spLocks noGrp="1"/>
          </p:cNvSpPr>
          <p:nvPr>
            <p:ph type="title"/>
          </p:nvPr>
        </p:nvSpPr>
        <p:spPr/>
        <p:txBody>
          <a:bodyPr/>
          <a:lstStyle/>
          <a:p>
            <a:r>
              <a:rPr lang="en-US" dirty="0"/>
              <a:t>Multiple-Target Learning</a:t>
            </a:r>
          </a:p>
        </p:txBody>
      </p:sp>
      <p:sp>
        <p:nvSpPr>
          <p:cNvPr id="7" name="Slide Number Placeholder 6">
            <a:extLst>
              <a:ext uri="{FF2B5EF4-FFF2-40B4-BE49-F238E27FC236}">
                <a16:creationId xmlns:a16="http://schemas.microsoft.com/office/drawing/2014/main" id="{000A392E-4422-6E46-B324-219E8B82D4D2}"/>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3</a:t>
            </a:fld>
            <a:endParaRPr lang="en-US" dirty="0"/>
          </a:p>
        </p:txBody>
      </p:sp>
      <mc:AlternateContent xmlns:mc="http://schemas.openxmlformats.org/markup-compatibility/2006">
        <mc:Choice xmlns:a14="http://schemas.microsoft.com/office/drawing/2010/main" Requires="a14">
          <p:graphicFrame>
            <p:nvGraphicFramePr>
              <p:cNvPr id="8" name="Content Placeholder 7">
                <a:extLst>
                  <a:ext uri="{FF2B5EF4-FFF2-40B4-BE49-F238E27FC236}">
                    <a16:creationId xmlns:a16="http://schemas.microsoft.com/office/drawing/2014/main" id="{494DCAE5-B313-BF48-BC3B-6A30A508A716}"/>
                  </a:ext>
                </a:extLst>
              </p:cNvPr>
              <p:cNvGraphicFramePr>
                <a:graphicFrameLocks noGrp="1"/>
              </p:cNvGraphicFramePr>
              <p:nvPr>
                <p:ph idx="1"/>
                <p:extLst>
                  <p:ext uri="{D42A27DB-BD31-4B8C-83A1-F6EECF244321}">
                    <p14:modId xmlns:p14="http://schemas.microsoft.com/office/powerpoint/2010/main" val="3207393919"/>
                  </p:ext>
                </p:extLst>
              </p:nvPr>
            </p:nvGraphicFramePr>
            <p:xfrm>
              <a:off x="902857" y="1768997"/>
              <a:ext cx="6444348" cy="2630996"/>
            </p:xfrm>
            <a:graphic>
              <a:graphicData uri="http://schemas.openxmlformats.org/drawingml/2006/table">
                <a:tbl>
                  <a:tblPr firstRow="1" bandRow="1">
                    <a:tableStyleId>{EB9631B5-78F2-41C9-869B-9F39066F8104}</a:tableStyleId>
                  </a:tblPr>
                  <a:tblGrid>
                    <a:gridCol w="1074058">
                      <a:extLst>
                        <a:ext uri="{9D8B030D-6E8A-4147-A177-3AD203B41FA5}">
                          <a16:colId xmlns:a16="http://schemas.microsoft.com/office/drawing/2014/main" val="4288177166"/>
                        </a:ext>
                      </a:extLst>
                    </a:gridCol>
                    <a:gridCol w="1074058">
                      <a:extLst>
                        <a:ext uri="{9D8B030D-6E8A-4147-A177-3AD203B41FA5}">
                          <a16:colId xmlns:a16="http://schemas.microsoft.com/office/drawing/2014/main" val="3080311042"/>
                        </a:ext>
                      </a:extLst>
                    </a:gridCol>
                    <a:gridCol w="1074058">
                      <a:extLst>
                        <a:ext uri="{9D8B030D-6E8A-4147-A177-3AD203B41FA5}">
                          <a16:colId xmlns:a16="http://schemas.microsoft.com/office/drawing/2014/main" val="372948284"/>
                        </a:ext>
                      </a:extLst>
                    </a:gridCol>
                    <a:gridCol w="1074058">
                      <a:extLst>
                        <a:ext uri="{9D8B030D-6E8A-4147-A177-3AD203B41FA5}">
                          <a16:colId xmlns:a16="http://schemas.microsoft.com/office/drawing/2014/main" val="2496742565"/>
                        </a:ext>
                      </a:extLst>
                    </a:gridCol>
                    <a:gridCol w="1074058">
                      <a:extLst>
                        <a:ext uri="{9D8B030D-6E8A-4147-A177-3AD203B41FA5}">
                          <a16:colId xmlns:a16="http://schemas.microsoft.com/office/drawing/2014/main" val="3295680331"/>
                        </a:ext>
                      </a:extLst>
                    </a:gridCol>
                    <a:gridCol w="1074058">
                      <a:extLst>
                        <a:ext uri="{9D8B030D-6E8A-4147-A177-3AD203B41FA5}">
                          <a16:colId xmlns:a16="http://schemas.microsoft.com/office/drawing/2014/main" val="4262530837"/>
                        </a:ext>
                      </a:extLst>
                    </a:gridCol>
                  </a:tblGrid>
                  <a:tr h="0">
                    <a:tc gridSpan="3">
                      <a:txBody>
                        <a:bodyPr/>
                        <a:lstStyle/>
                        <a:p>
                          <a:pPr/>
                          <a14:m>
                            <m:oMathPara xmlns:m="http://schemas.openxmlformats.org/officeDocument/2006/math">
                              <m:oMathParaPr>
                                <m:jc m:val="centerGroup"/>
                              </m:oMathParaPr>
                              <m:oMath xmlns:m="http://schemas.openxmlformats.org/officeDocument/2006/math">
                                <m:r>
                                  <a:rPr lang="en-US" sz="1800" smtClean="0">
                                    <a:solidFill>
                                      <a:sysClr val="windowText" lastClr="000000"/>
                                    </a:solidFill>
                                    <a:latin typeface="Cambria Math" panose="02040503050406030204" pitchFamily="18" charset="0"/>
                                  </a:rPr>
                                  <m:t>𝑿</m:t>
                                </m:r>
                                <m:r>
                                  <a:rPr lang="en-US" sz="1800" smtClean="0">
                                    <a:solidFill>
                                      <a:sysClr val="windowText" lastClr="000000"/>
                                    </a:solidFill>
                                    <a:latin typeface="Cambria Math" panose="02040503050406030204" pitchFamily="18" charset="0"/>
                                  </a:rPr>
                                  <m:t>∈</m:t>
                                </m:r>
                                <m:sSup>
                                  <m:sSupPr>
                                    <m:ctrlPr>
                                      <a:rPr lang="en-US" sz="1800" i="1" smtClean="0">
                                        <a:solidFill>
                                          <a:sysClr val="windowText" lastClr="000000"/>
                                        </a:solidFill>
                                        <a:latin typeface="Cambria Math" panose="02040503050406030204" pitchFamily="18" charset="0"/>
                                      </a:rPr>
                                    </m:ctrlPr>
                                  </m:sSupPr>
                                  <m:e>
                                    <m:r>
                                      <a:rPr lang="en-US" sz="1800" smtClean="0">
                                        <a:solidFill>
                                          <a:sysClr val="windowText" lastClr="000000"/>
                                        </a:solidFill>
                                        <a:latin typeface="Cambria Math" panose="02040503050406030204" pitchFamily="18" charset="0"/>
                                      </a:rPr>
                                      <m:t>ℜ</m:t>
                                    </m:r>
                                  </m:e>
                                  <m:sup>
                                    <m:r>
                                      <a:rPr lang="en-US" sz="1800" smtClean="0">
                                        <a:solidFill>
                                          <a:sysClr val="windowText" lastClr="000000"/>
                                        </a:solidFill>
                                        <a:latin typeface="Cambria Math" panose="02040503050406030204" pitchFamily="18" charset="0"/>
                                      </a:rPr>
                                      <m:t>𝒏</m:t>
                                    </m:r>
                                    <m:r>
                                      <a:rPr lang="en-US" sz="1800" smtClean="0">
                                        <a:solidFill>
                                          <a:sysClr val="windowText" lastClr="000000"/>
                                        </a:solidFill>
                                        <a:latin typeface="Cambria Math" panose="02040503050406030204" pitchFamily="18" charset="0"/>
                                      </a:rPr>
                                      <m:t> × </m:t>
                                    </m:r>
                                    <m:r>
                                      <a:rPr lang="en-US" sz="1800" smtClean="0">
                                        <a:solidFill>
                                          <a:sysClr val="windowText" lastClr="000000"/>
                                        </a:solidFill>
                                        <a:latin typeface="Cambria Math" panose="02040503050406030204" pitchFamily="18" charset="0"/>
                                      </a:rPr>
                                      <m:t>𝒅</m:t>
                                    </m:r>
                                  </m:sup>
                                </m:sSup>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pPr/>
                          <a14:m>
                            <m:oMathPara xmlns:m="http://schemas.openxmlformats.org/officeDocument/2006/math">
                              <m:oMathParaPr>
                                <m:jc m:val="centerGroup"/>
                              </m:oMathParaPr>
                              <m:oMath xmlns:m="http://schemas.openxmlformats.org/officeDocument/2006/math">
                                <m:sSub>
                                  <m:sSubPr>
                                    <m:ctrlPr>
                                      <a:rPr kumimoji="0" lang="en-US" sz="1800" i="1" u="none" strike="noStrike" kern="1200" cap="none" spc="0" normalizeH="0" baseline="0" noProof="0" smtClean="0">
                                        <a:ln>
                                          <a:noFill/>
                                        </a:ln>
                                        <a:solidFill>
                                          <a:sysClr val="windowText" lastClr="000000"/>
                                        </a:solidFill>
                                        <a:effectLst/>
                                        <a:uLnTx/>
                                        <a:uFillTx/>
                                        <a:latin typeface="Cambria Math" panose="02040503050406030204" pitchFamily="18" charset="0"/>
                                      </a:rPr>
                                    </m:ctrlPr>
                                  </m:sSubPr>
                                  <m:e>
                                    <m:r>
                                      <a:rPr kumimoji="0" lang="en-US" sz="1800" u="none" strike="noStrike" kern="1200" cap="none" spc="0" normalizeH="0" baseline="0" noProof="0" smtClean="0">
                                        <a:ln>
                                          <a:noFill/>
                                        </a:ln>
                                        <a:solidFill>
                                          <a:sysClr val="windowText" lastClr="000000"/>
                                        </a:solidFill>
                                        <a:effectLst/>
                                        <a:uLnTx/>
                                        <a:uFillTx/>
                                        <a:latin typeface="Cambria Math" panose="02040503050406030204" pitchFamily="18" charset="0"/>
                                      </a:rPr>
                                      <m:t>𝒀</m:t>
                                    </m:r>
                                  </m:e>
                                  <m:sub>
                                    <m:r>
                                      <a:rPr kumimoji="0" lang="en-US" sz="1800" u="none" strike="noStrike" kern="1200" cap="none" spc="0" normalizeH="0" baseline="0" noProof="0" smtClean="0">
                                        <a:ln>
                                          <a:noFill/>
                                        </a:ln>
                                        <a:solidFill>
                                          <a:sysClr val="windowText" lastClr="000000"/>
                                        </a:solidFill>
                                        <a:effectLst/>
                                        <a:uLnTx/>
                                        <a:uFillTx/>
                                        <a:latin typeface="Cambria Math" panose="02040503050406030204" pitchFamily="18" charset="0"/>
                                      </a:rPr>
                                      <m:t>𝟏</m:t>
                                    </m:r>
                                  </m:sub>
                                </m:sSub>
                              </m:oMath>
                            </m:oMathPara>
                          </a14:m>
                          <a:endParaRPr lang="en-US" sz="1800" b="1" dirty="0">
                            <a:solidFill>
                              <a:sysClr val="windowText" lastClr="000000"/>
                            </a:solidFill>
                          </a:endParaRPr>
                        </a:p>
                      </a:txBody>
                      <a:tcPr>
                        <a:lnL w="12700" cap="flat" cmpd="sng" algn="ctr">
                          <a:solidFill>
                            <a:schemeClr val="tx1"/>
                          </a:solidFill>
                          <a:prstDash val="solid"/>
                          <a:round/>
                          <a:headEnd type="none" w="med" len="med"/>
                          <a:tailEnd type="none" w="med" len="med"/>
                        </a:lnL>
                      </a:tcPr>
                    </a:tc>
                    <a:tc>
                      <a:txBody>
                        <a:bodyPr/>
                        <a:lstStyle/>
                        <a:p>
                          <a:pPr algn="ctr"/>
                          <a:r>
                            <a:rPr lang="en-US" sz="1800" dirty="0">
                              <a:solidFill>
                                <a:sysClr val="windowText" lastClr="000000"/>
                              </a:solidFill>
                            </a:rPr>
                            <a:t>…</a:t>
                          </a:r>
                          <a:endParaRPr lang="en-US" sz="1800" b="1" dirty="0">
                            <a:solidFill>
                              <a:sysClr val="windowText" lastClr="000000"/>
                            </a:solidFill>
                          </a:endParaRPr>
                        </a:p>
                      </a:txBody>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𝒀</m:t>
                                    </m:r>
                                  </m:e>
                                  <m:sub>
                                    <m:r>
                                      <a:rPr lang="en-US" sz="1800" smtClean="0">
                                        <a:solidFill>
                                          <a:sysClr val="windowText" lastClr="000000"/>
                                        </a:solidFill>
                                        <a:latin typeface="Cambria Math" panose="02040503050406030204" pitchFamily="18" charset="0"/>
                                      </a:rPr>
                                      <m:t>𝒎</m:t>
                                    </m:r>
                                  </m:sub>
                                </m:sSub>
                              </m:oMath>
                            </m:oMathPara>
                          </a14:m>
                          <a:endParaRPr lang="en-US" sz="1800" b="1" dirty="0">
                            <a:solidFill>
                              <a:sysClr val="windowText" lastClr="000000"/>
                            </a:solidFill>
                          </a:endParaRPr>
                        </a:p>
                      </a:txBody>
                      <a:tcPr/>
                    </a:tc>
                    <a:extLst>
                      <a:ext uri="{0D108BD9-81ED-4DB2-BD59-A6C34878D82A}">
                        <a16:rowId xmlns:a16="http://schemas.microsoft.com/office/drawing/2014/main" val="260326026"/>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𝟏</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𝟏</m:t>
                                    </m:r>
                                  </m:sub>
                                </m:sSub>
                              </m:oMath>
                            </m:oMathPara>
                          </a14:m>
                          <a:endParaRPr lang="en-US" sz="1800" b="1"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𝟏</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𝒅</m:t>
                                    </m:r>
                                  </m:sub>
                                </m:sSub>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0.3466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2.9832</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49973858"/>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𝟐</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i="1" smtClean="0">
                                        <a:solidFill>
                                          <a:sysClr val="windowText" lastClr="000000"/>
                                        </a:solidFill>
                                        <a:latin typeface="Cambria Math" panose="02040503050406030204" pitchFamily="18" charset="0"/>
                                      </a:rPr>
                                    </m:ctrlPr>
                                  </m:sSubPr>
                                  <m:e>
                                    <m:r>
                                      <a:rPr lang="en-US" sz="1800" smtClean="0">
                                        <a:solidFill>
                                          <a:sysClr val="windowText" lastClr="000000"/>
                                        </a:solidFill>
                                        <a:latin typeface="Cambria Math" panose="02040503050406030204" pitchFamily="18" charset="0"/>
                                      </a:rPr>
                                      <m:t>𝒙</m:t>
                                    </m:r>
                                  </m:e>
                                  <m:sub>
                                    <m:r>
                                      <a:rPr lang="en-US" sz="1800" smtClean="0">
                                        <a:solidFill>
                                          <a:sysClr val="windowText" lastClr="000000"/>
                                        </a:solidFill>
                                        <a:latin typeface="Cambria Math" panose="02040503050406030204" pitchFamily="18" charset="0"/>
                                      </a:rPr>
                                      <m:t>𝟐</m:t>
                                    </m:r>
                                    <m:r>
                                      <a:rPr lang="en-US" sz="1800" b="0" i="0" smtClean="0">
                                        <a:solidFill>
                                          <a:sysClr val="windowText" lastClr="000000"/>
                                        </a:solidFill>
                                        <a:latin typeface="Cambria Math" panose="02040503050406030204" pitchFamily="18" charset="0"/>
                                      </a:rPr>
                                      <m:t>,</m:t>
                                    </m:r>
                                    <m:r>
                                      <a:rPr lang="en-US" sz="1800" smtClean="0">
                                        <a:solidFill>
                                          <a:sysClr val="windowText" lastClr="000000"/>
                                        </a:solidFill>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0.5493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4.9036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947375836"/>
                      </a:ext>
                    </a:extLst>
                  </a:tr>
                  <a:tr h="198677">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3394333"/>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solidFill>
                                          <a:sysClr val="windowText" lastClr="000000"/>
                                        </a:solidFill>
                                        <a:latin typeface="Cambria Math" panose="02040503050406030204" pitchFamily="18" charset="0"/>
                                      </a:rPr>
                                    </m:ctrlPr>
                                  </m:sSubPr>
                                  <m:e>
                                    <m:r>
                                      <a:rPr lang="en-US" sz="1800" b="1" i="1" smtClean="0">
                                        <a:solidFill>
                                          <a:sysClr val="windowText" lastClr="000000"/>
                                        </a:solidFill>
                                        <a:latin typeface="Cambria Math" panose="02040503050406030204" pitchFamily="18" charset="0"/>
                                      </a:rPr>
                                      <m:t>𝒙</m:t>
                                    </m:r>
                                  </m:e>
                                  <m:sub>
                                    <m:r>
                                      <a:rPr lang="en-US" sz="1800" b="1" i="0" smtClean="0">
                                        <a:solidFill>
                                          <a:sysClr val="windowText" lastClr="000000"/>
                                        </a:solidFill>
                                        <a:latin typeface="Cambria Math" panose="02040503050406030204" pitchFamily="18" charset="0"/>
                                      </a:rPr>
                                      <m:t>𝐧</m:t>
                                    </m:r>
                                    <m:r>
                                      <a:rPr lang="en-US" sz="1800" b="1" i="0" smtClean="0">
                                        <a:solidFill>
                                          <a:sysClr val="windowText" lastClr="000000"/>
                                        </a:solidFill>
                                        <a:latin typeface="Cambria Math" panose="02040503050406030204" pitchFamily="18" charset="0"/>
                                      </a:rPr>
                                      <m:t>,</m:t>
                                    </m:r>
                                    <m:r>
                                      <a:rPr lang="en-US" sz="1800" b="1" smtClean="0">
                                        <a:solidFill>
                                          <a:sysClr val="windowText" lastClr="000000"/>
                                        </a:solidFill>
                                        <a:latin typeface="Cambria Math" panose="02040503050406030204" pitchFamily="18" charset="0"/>
                                      </a:rPr>
                                      <m:t>𝟏</m:t>
                                    </m:r>
                                  </m:sub>
                                </m:sSub>
                              </m:oMath>
                            </m:oMathPara>
                          </a14:m>
                          <a:endParaRPr lang="en-US" sz="18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solidFill>
                                          <a:sysClr val="windowText" lastClr="000000"/>
                                        </a:solidFill>
                                        <a:latin typeface="Cambria Math" panose="02040503050406030204" pitchFamily="18" charset="0"/>
                                      </a:rPr>
                                    </m:ctrlPr>
                                  </m:sSubPr>
                                  <m:e>
                                    <m:r>
                                      <a:rPr lang="en-US" sz="1800" b="1" i="1" smtClean="0">
                                        <a:solidFill>
                                          <a:sysClr val="windowText" lastClr="000000"/>
                                        </a:solidFill>
                                        <a:latin typeface="Cambria Math" panose="02040503050406030204" pitchFamily="18" charset="0"/>
                                      </a:rPr>
                                      <m:t>𝒙</m:t>
                                    </m:r>
                                  </m:e>
                                  <m:sub>
                                    <m:r>
                                      <a:rPr lang="en-US" sz="1800" b="1" i="0" smtClean="0">
                                        <a:solidFill>
                                          <a:sysClr val="windowText" lastClr="000000"/>
                                        </a:solidFill>
                                        <a:latin typeface="Cambria Math" panose="02040503050406030204" pitchFamily="18" charset="0"/>
                                      </a:rPr>
                                      <m:t>𝐧</m:t>
                                    </m:r>
                                    <m:r>
                                      <a:rPr lang="en-US" sz="1800" b="1" i="1" smtClean="0">
                                        <a:solidFill>
                                          <a:sysClr val="windowText" lastClr="000000"/>
                                        </a:solidFill>
                                        <a:latin typeface="Cambria Math" panose="02040503050406030204" pitchFamily="18" charset="0"/>
                                      </a:rPr>
                                      <m:t>,</m:t>
                                    </m:r>
                                    <m:r>
                                      <a:rPr lang="en-US" sz="1800" b="1" i="1" smtClean="0">
                                        <a:solidFill>
                                          <a:sysClr val="windowText" lastClr="000000"/>
                                        </a:solidFill>
                                        <a:latin typeface="Cambria Math" panose="02040503050406030204" pitchFamily="18" charset="0"/>
                                      </a:rPr>
                                      <m:t>𝒅</m:t>
                                    </m:r>
                                  </m:sub>
                                </m:sSub>
                              </m:oMath>
                            </m:oMathPara>
                          </a14:m>
                          <a:endParaRPr lang="en-US" sz="1800" b="1"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0.923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2.6783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37601460"/>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𝟏</m:t>
                                    </m:r>
                                    <m:r>
                                      <a:rPr lang="en-US" sz="1800" b="1" i="1" smtClean="0">
                                        <a:latin typeface="Cambria Math" panose="02040503050406030204" pitchFamily="18" charset="0"/>
                                      </a:rPr>
                                      <m:t>,</m:t>
                                    </m:r>
                                    <m:r>
                                      <a:rPr lang="en-US" sz="1800" b="1" i="1" smtClean="0">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𝟏</m:t>
                                    </m:r>
                                    <m:r>
                                      <a:rPr lang="en-US" sz="1800" b="1" i="1" smtClean="0">
                                        <a:latin typeface="Cambria Math" panose="02040503050406030204" pitchFamily="18" charset="0"/>
                                      </a:rPr>
                                      <m:t>,</m:t>
                                    </m:r>
                                    <m:r>
                                      <a:rPr lang="en-US" sz="1800" b="1" i="1" smtClean="0">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ambria Math" panose="02040503050406030204" pitchFamily="18" charset="0"/>
                              <a:ea typeface="Cambria Math" panose="02040503050406030204" pitchFamily="18" charset="0"/>
                            </a:rPr>
                            <a:t>…</a:t>
                          </a:r>
                          <a:endPar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rPr>
                            <a:t>?</a:t>
                          </a: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4032995392"/>
                      </a:ext>
                    </a:extLst>
                  </a:tr>
                  <a:tr h="198677">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𝟐</m:t>
                                    </m:r>
                                    <m:r>
                                      <a:rPr lang="en-US" sz="1800" b="1" i="1" smtClean="0">
                                        <a:latin typeface="Cambria Math" panose="02040503050406030204" pitchFamily="18" charset="0"/>
                                      </a:rPr>
                                      <m:t>,</m:t>
                                    </m:r>
                                    <m:r>
                                      <a:rPr lang="en-US" sz="1800" b="1" i="1" smtClean="0">
                                        <a:latin typeface="Cambria Math" panose="02040503050406030204" pitchFamily="18" charset="0"/>
                                      </a:rPr>
                                      <m:t>𝟏</m:t>
                                    </m:r>
                                  </m:sub>
                                </m:sSub>
                              </m:oMath>
                            </m:oMathPara>
                          </a14:m>
                          <a:endParaRPr lang="en-US" sz="18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800" b="1" i="1" smtClean="0">
                                        <a:latin typeface="Cambria Math" panose="02040503050406030204" pitchFamily="18" charset="0"/>
                                      </a:rPr>
                                    </m:ctrlPr>
                                  </m:sSubPr>
                                  <m:e>
                                    <m:acc>
                                      <m:accPr>
                                        <m:chr m:val="̂"/>
                                        <m:ctrlPr>
                                          <a:rPr lang="en-US" sz="1800" b="1" i="1" smtClean="0">
                                            <a:latin typeface="Cambria Math" panose="02040503050406030204" pitchFamily="18" charset="0"/>
                                          </a:rPr>
                                        </m:ctrlPr>
                                      </m:accPr>
                                      <m:e>
                                        <m:r>
                                          <a:rPr lang="en-US" sz="1800" b="1" i="1" smtClean="0">
                                            <a:latin typeface="Cambria Math" panose="02040503050406030204" pitchFamily="18" charset="0"/>
                                          </a:rPr>
                                          <m:t>𝒙</m:t>
                                        </m:r>
                                      </m:e>
                                    </m:acc>
                                  </m:e>
                                  <m:sub>
                                    <m:r>
                                      <a:rPr lang="en-US" sz="1800" b="1" i="1" smtClean="0">
                                        <a:latin typeface="Cambria Math" panose="02040503050406030204" pitchFamily="18" charset="0"/>
                                      </a:rPr>
                                      <m:t>𝒏</m:t>
                                    </m:r>
                                    <m:r>
                                      <a:rPr lang="en-US" sz="1800" b="1" i="1" smtClean="0">
                                        <a:latin typeface="Cambria Math" panose="02040503050406030204" pitchFamily="18" charset="0"/>
                                      </a:rPr>
                                      <m:t>+</m:t>
                                    </m:r>
                                    <m:r>
                                      <a:rPr lang="en-US" sz="1800" b="1" i="1" smtClean="0">
                                        <a:latin typeface="Cambria Math" panose="02040503050406030204" pitchFamily="18" charset="0"/>
                                      </a:rPr>
                                      <m:t>𝟐</m:t>
                                    </m:r>
                                    <m:r>
                                      <a:rPr lang="en-US" sz="1800" b="1" i="1" smtClean="0">
                                        <a:latin typeface="Cambria Math" panose="02040503050406030204" pitchFamily="18" charset="0"/>
                                      </a:rPr>
                                      <m:t>,</m:t>
                                    </m:r>
                                    <m:r>
                                      <a:rPr lang="en-US" sz="1800" b="1" i="1" smtClean="0">
                                        <a:latin typeface="Cambria Math" panose="02040503050406030204" pitchFamily="18" charset="0"/>
                                      </a:rPr>
                                      <m:t>𝒅</m:t>
                                    </m:r>
                                  </m:sub>
                                </m:sSub>
                              </m:oMath>
                            </m:oMathPara>
                          </a14:m>
                          <a:endParaRPr lang="en-US" sz="1800" dirty="0">
                            <a:solidFill>
                              <a:sysClr val="windowText" lastClr="000000"/>
                            </a:solidFill>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ambria Math" panose="02040503050406030204" pitchFamily="18" charset="0"/>
                              <a:ea typeface="Cambria Math" panose="02040503050406030204" pitchFamily="18" charset="0"/>
                            </a:rPr>
                            <a:t>…</a:t>
                          </a:r>
                          <a:endPar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endParaRPr>
                        </a:p>
                      </a:txBody>
                      <a:tcPr anchor="ct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rPr>
                            <a:t>?</a:t>
                          </a:r>
                        </a:p>
                      </a:txBody>
                      <a:tcPr anchor="ct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3369423118"/>
                      </a:ext>
                    </a:extLst>
                  </a:tr>
                </a:tbl>
              </a:graphicData>
            </a:graphic>
          </p:graphicFrame>
        </mc:Choice>
        <mc:Fallback>
          <p:graphicFrame>
            <p:nvGraphicFramePr>
              <p:cNvPr id="8" name="Content Placeholder 7">
                <a:extLst>
                  <a:ext uri="{FF2B5EF4-FFF2-40B4-BE49-F238E27FC236}">
                    <a16:creationId xmlns:a16="http://schemas.microsoft.com/office/drawing/2014/main" id="{494DCAE5-B313-BF48-BC3B-6A30A508A716}"/>
                  </a:ext>
                </a:extLst>
              </p:cNvPr>
              <p:cNvGraphicFramePr>
                <a:graphicFrameLocks noGrp="1"/>
              </p:cNvGraphicFramePr>
              <p:nvPr>
                <p:ph idx="1"/>
                <p:extLst>
                  <p:ext uri="{D42A27DB-BD31-4B8C-83A1-F6EECF244321}">
                    <p14:modId xmlns:p14="http://schemas.microsoft.com/office/powerpoint/2010/main" val="3207393919"/>
                  </p:ext>
                </p:extLst>
              </p:nvPr>
            </p:nvGraphicFramePr>
            <p:xfrm>
              <a:off x="902857" y="1768997"/>
              <a:ext cx="6444348" cy="2630996"/>
            </p:xfrm>
            <a:graphic>
              <a:graphicData uri="http://schemas.openxmlformats.org/drawingml/2006/table">
                <a:tbl>
                  <a:tblPr firstRow="1" bandRow="1">
                    <a:tableStyleId>{EB9631B5-78F2-41C9-869B-9F39066F8104}</a:tableStyleId>
                  </a:tblPr>
                  <a:tblGrid>
                    <a:gridCol w="1074058">
                      <a:extLst>
                        <a:ext uri="{9D8B030D-6E8A-4147-A177-3AD203B41FA5}">
                          <a16:colId xmlns:a16="http://schemas.microsoft.com/office/drawing/2014/main" val="4288177166"/>
                        </a:ext>
                      </a:extLst>
                    </a:gridCol>
                    <a:gridCol w="1074058">
                      <a:extLst>
                        <a:ext uri="{9D8B030D-6E8A-4147-A177-3AD203B41FA5}">
                          <a16:colId xmlns:a16="http://schemas.microsoft.com/office/drawing/2014/main" val="3080311042"/>
                        </a:ext>
                      </a:extLst>
                    </a:gridCol>
                    <a:gridCol w="1074058">
                      <a:extLst>
                        <a:ext uri="{9D8B030D-6E8A-4147-A177-3AD203B41FA5}">
                          <a16:colId xmlns:a16="http://schemas.microsoft.com/office/drawing/2014/main" val="372948284"/>
                        </a:ext>
                      </a:extLst>
                    </a:gridCol>
                    <a:gridCol w="1074058">
                      <a:extLst>
                        <a:ext uri="{9D8B030D-6E8A-4147-A177-3AD203B41FA5}">
                          <a16:colId xmlns:a16="http://schemas.microsoft.com/office/drawing/2014/main" val="2496742565"/>
                        </a:ext>
                      </a:extLst>
                    </a:gridCol>
                    <a:gridCol w="1074058">
                      <a:extLst>
                        <a:ext uri="{9D8B030D-6E8A-4147-A177-3AD203B41FA5}">
                          <a16:colId xmlns:a16="http://schemas.microsoft.com/office/drawing/2014/main" val="3295680331"/>
                        </a:ext>
                      </a:extLst>
                    </a:gridCol>
                    <a:gridCol w="1074058">
                      <a:extLst>
                        <a:ext uri="{9D8B030D-6E8A-4147-A177-3AD203B41FA5}">
                          <a16:colId xmlns:a16="http://schemas.microsoft.com/office/drawing/2014/main" val="4262530837"/>
                        </a:ext>
                      </a:extLst>
                    </a:gridCol>
                  </a:tblGrid>
                  <a:tr h="376111">
                    <a:tc gridSpan="3">
                      <a:txBody>
                        <a:bodyPr/>
                        <a:lstStyle/>
                        <a:p>
                          <a:endParaRPr lang="en-US"/>
                        </a:p>
                      </a:txBody>
                      <a:tcPr>
                        <a:lnR w="12700" cap="flat" cmpd="sng" algn="ctr">
                          <a:solidFill>
                            <a:schemeClr val="tx1"/>
                          </a:solidFill>
                          <a:prstDash val="solid"/>
                          <a:round/>
                          <a:headEnd type="none" w="med" len="med"/>
                          <a:tailEnd type="none" w="med" len="med"/>
                        </a:lnR>
                        <a:blipFill>
                          <a:blip r:embed="rId3"/>
                          <a:stretch>
                            <a:fillRect t="-6667" r="-100000" b="-616667"/>
                          </a:stretch>
                        </a:blipFill>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hMerge="1">
                      <a:txBody>
                        <a:bodyPr/>
                        <a:lstStyle/>
                        <a:p>
                          <a:endParaRPr lang="en-US" sz="1800" b="1" dirty="0">
                            <a:solidFill>
                              <a:schemeClr val="tx1"/>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tcPr>
                    </a:tc>
                    <a:tc>
                      <a:txBody>
                        <a:bodyPr/>
                        <a:lstStyle/>
                        <a:p>
                          <a:endParaRPr lang="en-US"/>
                        </a:p>
                      </a:txBody>
                      <a:tcPr>
                        <a:lnL w="12700" cap="flat" cmpd="sng" algn="ctr">
                          <a:solidFill>
                            <a:schemeClr val="tx1"/>
                          </a:solidFill>
                          <a:prstDash val="solid"/>
                          <a:round/>
                          <a:headEnd type="none" w="med" len="med"/>
                          <a:tailEnd type="none" w="med" len="med"/>
                        </a:lnL>
                        <a:blipFill>
                          <a:blip r:embed="rId3"/>
                          <a:stretch>
                            <a:fillRect l="-298824" t="-6667" r="-198824" b="-616667"/>
                          </a:stretch>
                        </a:blipFill>
                      </a:tcPr>
                    </a:tc>
                    <a:tc>
                      <a:txBody>
                        <a:bodyPr/>
                        <a:lstStyle/>
                        <a:p>
                          <a:pPr algn="ctr"/>
                          <a:r>
                            <a:rPr lang="en-US" sz="1800" dirty="0">
                              <a:solidFill>
                                <a:sysClr val="windowText" lastClr="000000"/>
                              </a:solidFill>
                            </a:rPr>
                            <a:t>…</a:t>
                          </a:r>
                          <a:endParaRPr lang="en-US" sz="1800" b="1" dirty="0">
                            <a:solidFill>
                              <a:sysClr val="windowText" lastClr="000000"/>
                            </a:solidFill>
                          </a:endParaRPr>
                        </a:p>
                      </a:txBody>
                      <a:tcPr/>
                    </a:tc>
                    <a:tc>
                      <a:txBody>
                        <a:bodyPr/>
                        <a:lstStyle/>
                        <a:p>
                          <a:endParaRPr lang="en-US"/>
                        </a:p>
                      </a:txBody>
                      <a:tcPr>
                        <a:blipFill>
                          <a:blip r:embed="rId3"/>
                          <a:stretch>
                            <a:fillRect l="-497647" t="-6667" b="-616667"/>
                          </a:stretch>
                        </a:blipFill>
                      </a:tcPr>
                    </a:tc>
                    <a:extLst>
                      <a:ext uri="{0D108BD9-81ED-4DB2-BD59-A6C34878D82A}">
                        <a16:rowId xmlns:a16="http://schemas.microsoft.com/office/drawing/2014/main" val="260326026"/>
                      </a:ext>
                    </a:extLst>
                  </a:tr>
                  <a:tr h="377825">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t="-106667" r="-497647" b="-516667"/>
                          </a:stretch>
                        </a:blip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blipFill>
                          <a:blip r:embed="rId3"/>
                          <a:stretch>
                            <a:fillRect l="-198824" t="-106667" r="-298824" b="-516667"/>
                          </a:stretch>
                        </a:blipFill>
                      </a:tcPr>
                    </a:tc>
                    <a:tc>
                      <a:txBody>
                        <a:bodyPr/>
                        <a:lstStyle/>
                        <a:p>
                          <a:pPr algn="ctr"/>
                          <a:r>
                            <a:rPr lang="en-US" sz="1800" dirty="0">
                              <a:solidFill>
                                <a:sysClr val="windowText" lastClr="000000"/>
                              </a:solidFill>
                            </a:rPr>
                            <a:t>0.3466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2.9832</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49973858"/>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213793" r="-497647" b="-434483"/>
                          </a:stretch>
                        </a:blip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213793" r="-298824" b="-434483"/>
                          </a:stretch>
                        </a:blipFill>
                      </a:tcPr>
                    </a:tc>
                    <a:tc>
                      <a:txBody>
                        <a:bodyPr/>
                        <a:lstStyle/>
                        <a:p>
                          <a:pPr algn="ctr"/>
                          <a:r>
                            <a:rPr lang="en-US" sz="1800" dirty="0">
                              <a:solidFill>
                                <a:sysClr val="windowText" lastClr="000000"/>
                              </a:solidFill>
                            </a:rPr>
                            <a:t>0.5493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dirty="0">
                              <a:solidFill>
                                <a:sysClr val="windowText" lastClr="000000"/>
                              </a:solidFill>
                            </a:rPr>
                            <a:t>4.9036</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2947375836"/>
                      </a:ext>
                    </a:extLst>
                  </a:tr>
                  <a:tr h="36576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3394333"/>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400000" r="-497647" b="-223333"/>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400000" r="-298824" b="-223333"/>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0.923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2.6783</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37601460"/>
                      </a:ext>
                    </a:extLst>
                  </a:tr>
                  <a:tr h="377825">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t="-500000" r="-497647" b="-123333"/>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8824" t="-500000" r="-298824" b="-123333"/>
                          </a:stretch>
                        </a:blipFill>
                      </a:tcPr>
                    </a:tc>
                    <a:tc>
                      <a:txBody>
                        <a:bodyPr/>
                        <a:lstStyle/>
                        <a:p>
                          <a:pPr algn="ctr"/>
                          <a:r>
                            <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ambria Math" panose="02040503050406030204" pitchFamily="18" charset="0"/>
                              <a:ea typeface="Cambria Math" panose="02040503050406030204" pitchFamily="18" charset="0"/>
                            </a:rPr>
                            <a:t>…</a:t>
                          </a:r>
                          <a:endPar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endParaRP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lgn="ctr"/>
                          <a:r>
                            <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rPr>
                            <a:t>?</a:t>
                          </a:r>
                        </a:p>
                      </a:txBody>
                      <a:tcPr anchor="ct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4032995392"/>
                      </a:ext>
                    </a:extLst>
                  </a:tr>
                  <a:tr h="377825">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t="-600000" r="-497647" b="-23333"/>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dirty="0">
                              <a:solidFill>
                                <a:sysClr val="windowText" lastClr="000000"/>
                              </a:solidFill>
                            </a:rPr>
                            <a:t>…</a:t>
                          </a:r>
                          <a:endParaRPr lang="en-US" sz="18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blipFill>
                          <a:blip r:embed="rId3"/>
                          <a:stretch>
                            <a:fillRect l="-198824" t="-600000" r="-298824" b="-23333"/>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rPr>
                            <a:t>?</a:t>
                          </a:r>
                        </a:p>
                      </a:txBody>
                      <a:tcPr anchor="ct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ambria Math" panose="02040503050406030204" pitchFamily="18" charset="0"/>
                              <a:ea typeface="Cambria Math" panose="02040503050406030204" pitchFamily="18" charset="0"/>
                            </a:rPr>
                            <a:t>…</a:t>
                          </a:r>
                          <a:endPar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endParaRPr>
                        </a:p>
                      </a:txBody>
                      <a:tcPr anchor="ct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8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rPr>
                            <a:t>?</a:t>
                          </a:r>
                        </a:p>
                      </a:txBody>
                      <a:tcPr anchor="ct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3369423118"/>
                      </a:ext>
                    </a:extLst>
                  </a:tr>
                </a:tbl>
              </a:graphicData>
            </a:graphic>
          </p:graphicFrame>
        </mc:Fallback>
      </mc:AlternateContent>
      <p:sp>
        <p:nvSpPr>
          <p:cNvPr id="9" name="Content Placeholder 6">
            <a:extLst>
              <a:ext uri="{FF2B5EF4-FFF2-40B4-BE49-F238E27FC236}">
                <a16:creationId xmlns:a16="http://schemas.microsoft.com/office/drawing/2014/main" id="{BB6B2AFC-A6E7-254D-82B7-D35A90E4DED2}"/>
              </a:ext>
            </a:extLst>
          </p:cNvPr>
          <p:cNvSpPr txBox="1">
            <a:spLocks/>
          </p:cNvSpPr>
          <p:nvPr/>
        </p:nvSpPr>
        <p:spPr>
          <a:xfrm>
            <a:off x="387491" y="925975"/>
            <a:ext cx="8572360" cy="750425"/>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a:t>
            </a:r>
            <a:r>
              <a:rPr lang="en-US" sz="2000" dirty="0"/>
              <a:t> build a model which predicts </a:t>
            </a:r>
            <a:r>
              <a:rPr lang="en-US" sz="2000" b="1" i="1" dirty="0"/>
              <a:t>multiple</a:t>
            </a:r>
            <a:r>
              <a:rPr lang="en-US" sz="2000" dirty="0"/>
              <a:t> outputs, or </a:t>
            </a:r>
            <a:r>
              <a:rPr lang="en-US" sz="2000" b="1" i="1" dirty="0"/>
              <a:t>targets</a:t>
            </a:r>
            <a:r>
              <a:rPr lang="en-US" sz="2000" dirty="0"/>
              <a:t>, simultaneously. </a:t>
            </a:r>
            <a:endParaRPr lang="en-US" sz="2000" b="1" dirty="0"/>
          </a:p>
        </p:txBody>
      </p:sp>
      <p:sp>
        <p:nvSpPr>
          <p:cNvPr id="3" name="Left Brace 2">
            <a:extLst>
              <a:ext uri="{FF2B5EF4-FFF2-40B4-BE49-F238E27FC236}">
                <a16:creationId xmlns:a16="http://schemas.microsoft.com/office/drawing/2014/main" id="{8EBC2E49-7498-DA42-9F37-A3283DADD9D2}"/>
              </a:ext>
            </a:extLst>
          </p:cNvPr>
          <p:cNvSpPr/>
          <p:nvPr/>
        </p:nvSpPr>
        <p:spPr>
          <a:xfrm rot="16200000">
            <a:off x="2409767" y="3532148"/>
            <a:ext cx="195953" cy="2116836"/>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Left Brace 10">
            <a:extLst>
              <a:ext uri="{FF2B5EF4-FFF2-40B4-BE49-F238E27FC236}">
                <a16:creationId xmlns:a16="http://schemas.microsoft.com/office/drawing/2014/main" id="{1F422D0D-FF15-F744-B362-B26A0A2AD00F}"/>
              </a:ext>
            </a:extLst>
          </p:cNvPr>
          <p:cNvSpPr/>
          <p:nvPr/>
        </p:nvSpPr>
        <p:spPr>
          <a:xfrm rot="16200000">
            <a:off x="5634113" y="3532148"/>
            <a:ext cx="195953" cy="2116836"/>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2" name="Left Brace 11">
            <a:extLst>
              <a:ext uri="{FF2B5EF4-FFF2-40B4-BE49-F238E27FC236}">
                <a16:creationId xmlns:a16="http://schemas.microsoft.com/office/drawing/2014/main" id="{0D9002F8-E1DD-E54E-B204-EAB01B32CEAC}"/>
              </a:ext>
            </a:extLst>
          </p:cNvPr>
          <p:cNvSpPr/>
          <p:nvPr/>
        </p:nvSpPr>
        <p:spPr>
          <a:xfrm rot="10800000">
            <a:off x="7511356" y="2316478"/>
            <a:ext cx="139124" cy="119888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Left Brace 12">
            <a:extLst>
              <a:ext uri="{FF2B5EF4-FFF2-40B4-BE49-F238E27FC236}">
                <a16:creationId xmlns:a16="http://schemas.microsoft.com/office/drawing/2014/main" id="{5FF24170-308F-9E4A-AEFF-1E00096C0457}"/>
              </a:ext>
            </a:extLst>
          </p:cNvPr>
          <p:cNvSpPr/>
          <p:nvPr/>
        </p:nvSpPr>
        <p:spPr>
          <a:xfrm rot="10800000">
            <a:off x="7497532" y="3790920"/>
            <a:ext cx="152948" cy="46984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 name="TextBox 3">
            <a:extLst>
              <a:ext uri="{FF2B5EF4-FFF2-40B4-BE49-F238E27FC236}">
                <a16:creationId xmlns:a16="http://schemas.microsoft.com/office/drawing/2014/main" id="{2614F46C-264F-1C4E-B338-CDAE2D84131A}"/>
              </a:ext>
            </a:extLst>
          </p:cNvPr>
          <p:cNvSpPr txBox="1"/>
          <p:nvPr/>
        </p:nvSpPr>
        <p:spPr>
          <a:xfrm>
            <a:off x="2101221" y="4636849"/>
            <a:ext cx="813043"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Inputs</a:t>
            </a:r>
          </a:p>
        </p:txBody>
      </p:sp>
      <p:sp>
        <p:nvSpPr>
          <p:cNvPr id="14" name="TextBox 13">
            <a:extLst>
              <a:ext uri="{FF2B5EF4-FFF2-40B4-BE49-F238E27FC236}">
                <a16:creationId xmlns:a16="http://schemas.microsoft.com/office/drawing/2014/main" id="{DA5D4A42-1EC1-2D48-AF4B-BC245C1F8D6C}"/>
              </a:ext>
            </a:extLst>
          </p:cNvPr>
          <p:cNvSpPr txBox="1"/>
          <p:nvPr/>
        </p:nvSpPr>
        <p:spPr>
          <a:xfrm>
            <a:off x="5235799" y="4636849"/>
            <a:ext cx="992579" cy="369332"/>
          </a:xfrm>
          <a:prstGeom prst="rect">
            <a:avLst/>
          </a:prstGeom>
          <a:noFill/>
        </p:spPr>
        <p:txBody>
          <a:bodyPr wrap="none" rtlCol="0">
            <a:spAutoFit/>
          </a:bodyPr>
          <a:lstStyle/>
          <a:p>
            <a:r>
              <a:rPr lang="en-US" dirty="0">
                <a:latin typeface="Arial" panose="020B0604020202020204" pitchFamily="34" charset="0"/>
                <a:cs typeface="Arial" panose="020B0604020202020204" pitchFamily="34" charset="0"/>
              </a:rPr>
              <a:t>Outputs</a:t>
            </a:r>
          </a:p>
        </p:txBody>
      </p:sp>
      <p:sp>
        <p:nvSpPr>
          <p:cNvPr id="15" name="TextBox 14">
            <a:extLst>
              <a:ext uri="{FF2B5EF4-FFF2-40B4-BE49-F238E27FC236}">
                <a16:creationId xmlns:a16="http://schemas.microsoft.com/office/drawing/2014/main" id="{32D6350C-176C-324F-BB15-870452EE30AC}"/>
              </a:ext>
            </a:extLst>
          </p:cNvPr>
          <p:cNvSpPr txBox="1"/>
          <p:nvPr/>
        </p:nvSpPr>
        <p:spPr>
          <a:xfrm>
            <a:off x="7764334" y="2592752"/>
            <a:ext cx="1082348"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Training </a:t>
            </a:r>
          </a:p>
          <a:p>
            <a:pPr algn="ctr"/>
            <a:r>
              <a:rPr lang="en-US" i="1" dirty="0">
                <a:latin typeface="Arial" panose="020B0604020202020204" pitchFamily="34" charset="0"/>
                <a:cs typeface="Arial" panose="020B0604020202020204" pitchFamily="34" charset="0"/>
              </a:rPr>
              <a:t>Samples</a:t>
            </a:r>
          </a:p>
        </p:txBody>
      </p:sp>
      <p:sp>
        <p:nvSpPr>
          <p:cNvPr id="16" name="TextBox 15">
            <a:extLst>
              <a:ext uri="{FF2B5EF4-FFF2-40B4-BE49-F238E27FC236}">
                <a16:creationId xmlns:a16="http://schemas.microsoft.com/office/drawing/2014/main" id="{44DB6BE0-19AB-554C-B8EC-0B1FA37BFBC3}"/>
              </a:ext>
            </a:extLst>
          </p:cNvPr>
          <p:cNvSpPr txBox="1"/>
          <p:nvPr/>
        </p:nvSpPr>
        <p:spPr>
          <a:xfrm>
            <a:off x="7764334" y="3702674"/>
            <a:ext cx="1146468"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Unknown</a:t>
            </a:r>
          </a:p>
          <a:p>
            <a:pPr algn="ctr"/>
            <a:r>
              <a:rPr lang="en-US" i="1" dirty="0">
                <a:latin typeface="Arial" panose="020B0604020202020204" pitchFamily="34" charset="0"/>
                <a:cs typeface="Arial" panose="020B0604020202020204" pitchFamily="34" charset="0"/>
              </a:rPr>
              <a:t>Samples</a:t>
            </a:r>
          </a:p>
        </p:txBody>
      </p:sp>
    </p:spTree>
    <p:extLst>
      <p:ext uri="{BB962C8B-B14F-4D97-AF65-F5344CB8AC3E}">
        <p14:creationId xmlns:p14="http://schemas.microsoft.com/office/powerpoint/2010/main" val="413806660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30</a:t>
            </a:fld>
            <a:endParaRPr lang="en-US" dirty="0"/>
          </a:p>
        </p:txBody>
      </p:sp>
      <p:pic>
        <p:nvPicPr>
          <p:cNvPr id="18" name="Picture 17">
            <a:extLst>
              <a:ext uri="{FF2B5EF4-FFF2-40B4-BE49-F238E27FC236}">
                <a16:creationId xmlns:a16="http://schemas.microsoft.com/office/drawing/2014/main" id="{6B399357-4EB5-EB46-8A8B-74DBEBC267AA}"/>
              </a:ext>
            </a:extLst>
          </p:cNvPr>
          <p:cNvPicPr>
            <a:picLocks noChangeAspect="1"/>
          </p:cNvPicPr>
          <p:nvPr/>
        </p:nvPicPr>
        <p:blipFill>
          <a:blip r:embed="rId3"/>
          <a:stretch>
            <a:fillRect/>
          </a:stretch>
        </p:blipFill>
        <p:spPr>
          <a:xfrm>
            <a:off x="4253321" y="1420833"/>
            <a:ext cx="4668258" cy="2423017"/>
          </a:xfrm>
          <a:prstGeom prst="rect">
            <a:avLst/>
          </a:prstGeom>
        </p:spPr>
      </p:pic>
      <p:pic>
        <p:nvPicPr>
          <p:cNvPr id="19" name="Picture 18">
            <a:extLst>
              <a:ext uri="{FF2B5EF4-FFF2-40B4-BE49-F238E27FC236}">
                <a16:creationId xmlns:a16="http://schemas.microsoft.com/office/drawing/2014/main" id="{92E08195-E0EE-B346-BE43-A633FBFDA66C}"/>
              </a:ext>
            </a:extLst>
          </p:cNvPr>
          <p:cNvPicPr>
            <a:picLocks noChangeAspect="1"/>
          </p:cNvPicPr>
          <p:nvPr/>
        </p:nvPicPr>
        <p:blipFill>
          <a:blip r:embed="rId4"/>
          <a:stretch>
            <a:fillRect/>
          </a:stretch>
        </p:blipFill>
        <p:spPr>
          <a:xfrm>
            <a:off x="2085122" y="851389"/>
            <a:ext cx="1755472" cy="530724"/>
          </a:xfrm>
          <a:prstGeom prst="rect">
            <a:avLst/>
          </a:prstGeom>
        </p:spPr>
      </p:pic>
      <p:graphicFrame>
        <p:nvGraphicFramePr>
          <p:cNvPr id="20" name="Table 19">
            <a:extLst>
              <a:ext uri="{FF2B5EF4-FFF2-40B4-BE49-F238E27FC236}">
                <a16:creationId xmlns:a16="http://schemas.microsoft.com/office/drawing/2014/main" id="{A45CA4AC-D761-DD4F-843D-919394A914FD}"/>
              </a:ext>
            </a:extLst>
          </p:cNvPr>
          <p:cNvGraphicFramePr>
            <a:graphicFrameLocks noGrp="1"/>
          </p:cNvGraphicFramePr>
          <p:nvPr>
            <p:extLst>
              <p:ext uri="{D42A27DB-BD31-4B8C-83A1-F6EECF244321}">
                <p14:modId xmlns:p14="http://schemas.microsoft.com/office/powerpoint/2010/main" val="1042213863"/>
              </p:ext>
            </p:extLst>
          </p:nvPr>
        </p:nvGraphicFramePr>
        <p:xfrm>
          <a:off x="628651" y="777210"/>
          <a:ext cx="3528594" cy="3979605"/>
        </p:xfrm>
        <a:graphic>
          <a:graphicData uri="http://schemas.openxmlformats.org/drawingml/2006/table">
            <a:tbl>
              <a:tblPr firstRow="1" bandRow="1">
                <a:tableStyleId>{9D7B26C5-4107-4FEC-AEDC-1716B250A1EF}</a:tableStyleId>
              </a:tblPr>
              <a:tblGrid>
                <a:gridCol w="1284118">
                  <a:extLst>
                    <a:ext uri="{9D8B030D-6E8A-4147-A177-3AD203B41FA5}">
                      <a16:colId xmlns:a16="http://schemas.microsoft.com/office/drawing/2014/main" val="2321303616"/>
                    </a:ext>
                  </a:extLst>
                </a:gridCol>
                <a:gridCol w="2244476">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nchor="ct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6501655"/>
                  </a:ext>
                </a:extLst>
              </a:tr>
              <a:tr h="638014">
                <a:tc>
                  <a:txBody>
                    <a:bodyPr/>
                    <a:lstStyle/>
                    <a:p>
                      <a:r>
                        <a:rPr lang="en-US" sz="1400" b="0" dirty="0">
                          <a:latin typeface="Arial" panose="020B0604020202020204" pitchFamily="34" charset="0"/>
                          <a:cs typeface="Arial" panose="020B0604020202020204" pitchFamily="34" charset="0"/>
                        </a:rPr>
                        <a:t>Accuracy</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Precision</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Recall</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Cohen’s Kappa Rate</a:t>
                      </a:r>
                    </a:p>
                  </a:txBody>
                  <a:tcPr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Area Under ROC Curve</a:t>
                      </a:r>
                    </a:p>
                  </a:txBody>
                  <a:tcPr anchor="ct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056899866"/>
                  </a:ext>
                </a:extLst>
              </a:tr>
            </a:tbl>
          </a:graphicData>
        </a:graphic>
      </p:graphicFrame>
      <p:pic>
        <p:nvPicPr>
          <p:cNvPr id="21" name="Picture 20">
            <a:extLst>
              <a:ext uri="{FF2B5EF4-FFF2-40B4-BE49-F238E27FC236}">
                <a16:creationId xmlns:a16="http://schemas.microsoft.com/office/drawing/2014/main" id="{7B761205-B2B4-554A-A6C3-4BAC04E172DE}"/>
              </a:ext>
            </a:extLst>
          </p:cNvPr>
          <p:cNvPicPr>
            <a:picLocks noChangeAspect="1"/>
          </p:cNvPicPr>
          <p:nvPr/>
        </p:nvPicPr>
        <p:blipFill>
          <a:blip r:embed="rId5"/>
          <a:stretch>
            <a:fillRect/>
          </a:stretch>
        </p:blipFill>
        <p:spPr>
          <a:xfrm>
            <a:off x="2085123" y="3395853"/>
            <a:ext cx="1737848" cy="609772"/>
          </a:xfrm>
          <a:prstGeom prst="rect">
            <a:avLst/>
          </a:prstGeom>
        </p:spPr>
      </p:pic>
      <p:pic>
        <p:nvPicPr>
          <p:cNvPr id="22" name="Picture 21">
            <a:extLst>
              <a:ext uri="{FF2B5EF4-FFF2-40B4-BE49-F238E27FC236}">
                <a16:creationId xmlns:a16="http://schemas.microsoft.com/office/drawing/2014/main" id="{EAE63EBF-D527-EF48-9BE5-518C76CEF35C}"/>
              </a:ext>
            </a:extLst>
          </p:cNvPr>
          <p:cNvPicPr>
            <a:picLocks noChangeAspect="1"/>
          </p:cNvPicPr>
          <p:nvPr/>
        </p:nvPicPr>
        <p:blipFill>
          <a:blip r:embed="rId6"/>
          <a:stretch>
            <a:fillRect/>
          </a:stretch>
        </p:blipFill>
        <p:spPr>
          <a:xfrm>
            <a:off x="2085123" y="4062660"/>
            <a:ext cx="1737848" cy="609771"/>
          </a:xfrm>
          <a:prstGeom prst="rect">
            <a:avLst/>
          </a:prstGeom>
        </p:spPr>
      </p:pic>
      <p:pic>
        <p:nvPicPr>
          <p:cNvPr id="23" name="Picture 22">
            <a:extLst>
              <a:ext uri="{FF2B5EF4-FFF2-40B4-BE49-F238E27FC236}">
                <a16:creationId xmlns:a16="http://schemas.microsoft.com/office/drawing/2014/main" id="{E3A86F33-F9C1-9046-B0F4-87F14412C6B7}"/>
              </a:ext>
            </a:extLst>
          </p:cNvPr>
          <p:cNvPicPr>
            <a:picLocks noChangeAspect="1"/>
          </p:cNvPicPr>
          <p:nvPr/>
        </p:nvPicPr>
        <p:blipFill>
          <a:blip r:embed="rId7"/>
          <a:stretch>
            <a:fillRect/>
          </a:stretch>
        </p:blipFill>
        <p:spPr>
          <a:xfrm>
            <a:off x="2085123" y="2812628"/>
            <a:ext cx="1733771" cy="373747"/>
          </a:xfrm>
          <a:prstGeom prst="rect">
            <a:avLst/>
          </a:prstGeom>
        </p:spPr>
      </p:pic>
      <p:pic>
        <p:nvPicPr>
          <p:cNvPr id="24" name="Picture 23">
            <a:extLst>
              <a:ext uri="{FF2B5EF4-FFF2-40B4-BE49-F238E27FC236}">
                <a16:creationId xmlns:a16="http://schemas.microsoft.com/office/drawing/2014/main" id="{4130EC26-C05A-9A44-B408-5D8FD2388A20}"/>
              </a:ext>
            </a:extLst>
          </p:cNvPr>
          <p:cNvPicPr>
            <a:picLocks noChangeAspect="1"/>
          </p:cNvPicPr>
          <p:nvPr/>
        </p:nvPicPr>
        <p:blipFill>
          <a:blip r:embed="rId8"/>
          <a:stretch>
            <a:fillRect/>
          </a:stretch>
        </p:blipFill>
        <p:spPr>
          <a:xfrm>
            <a:off x="2085123" y="2164750"/>
            <a:ext cx="1733771" cy="373747"/>
          </a:xfrm>
          <a:prstGeom prst="rect">
            <a:avLst/>
          </a:prstGeom>
        </p:spPr>
      </p:pic>
      <p:pic>
        <p:nvPicPr>
          <p:cNvPr id="25" name="Picture 24">
            <a:extLst>
              <a:ext uri="{FF2B5EF4-FFF2-40B4-BE49-F238E27FC236}">
                <a16:creationId xmlns:a16="http://schemas.microsoft.com/office/drawing/2014/main" id="{3FC7FD1B-EFAD-374C-963F-48DD2537426A}"/>
              </a:ext>
            </a:extLst>
          </p:cNvPr>
          <p:cNvPicPr>
            <a:picLocks noChangeAspect="1"/>
          </p:cNvPicPr>
          <p:nvPr/>
        </p:nvPicPr>
        <p:blipFill>
          <a:blip r:embed="rId9"/>
          <a:stretch>
            <a:fillRect/>
          </a:stretch>
        </p:blipFill>
        <p:spPr>
          <a:xfrm>
            <a:off x="2037084" y="1556048"/>
            <a:ext cx="1733771" cy="373747"/>
          </a:xfrm>
          <a:prstGeom prst="rect">
            <a:avLst/>
          </a:prstGeom>
        </p:spPr>
      </p:pic>
      <p:sp>
        <p:nvSpPr>
          <p:cNvPr id="26" name="Rectangle 25">
            <a:extLst>
              <a:ext uri="{FF2B5EF4-FFF2-40B4-BE49-F238E27FC236}">
                <a16:creationId xmlns:a16="http://schemas.microsoft.com/office/drawing/2014/main" id="{579A4D1B-8C02-4E44-B533-D0C4789852A2}"/>
              </a:ext>
            </a:extLst>
          </p:cNvPr>
          <p:cNvSpPr/>
          <p:nvPr/>
        </p:nvSpPr>
        <p:spPr>
          <a:xfrm>
            <a:off x="5089423" y="1420833"/>
            <a:ext cx="581802" cy="165370"/>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27" name="Rectangle 26">
            <a:extLst>
              <a:ext uri="{FF2B5EF4-FFF2-40B4-BE49-F238E27FC236}">
                <a16:creationId xmlns:a16="http://schemas.microsoft.com/office/drawing/2014/main" id="{97E1CDCF-DFE6-E441-B7C4-873980990534}"/>
              </a:ext>
            </a:extLst>
          </p:cNvPr>
          <p:cNvSpPr/>
          <p:nvPr/>
        </p:nvSpPr>
        <p:spPr>
          <a:xfrm>
            <a:off x="1945011" y="1698001"/>
            <a:ext cx="204281" cy="107757"/>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15" name="Footer Placeholder 3">
            <a:extLst>
              <a:ext uri="{FF2B5EF4-FFF2-40B4-BE49-F238E27FC236}">
                <a16:creationId xmlns:a16="http://schemas.microsoft.com/office/drawing/2014/main" id="{1F404E21-D554-FF47-8427-27EEFE80BE73}"/>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248113614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31</a:t>
            </a:fld>
            <a:endParaRPr lang="en-US" dirty="0"/>
          </a:p>
        </p:txBody>
      </p:sp>
      <p:pic>
        <p:nvPicPr>
          <p:cNvPr id="6" name="Picture 5">
            <a:extLst>
              <a:ext uri="{FF2B5EF4-FFF2-40B4-BE49-F238E27FC236}">
                <a16:creationId xmlns:a16="http://schemas.microsoft.com/office/drawing/2014/main" id="{CAB4E69C-0CE4-1A4D-9BEC-ABC273166967}"/>
              </a:ext>
            </a:extLst>
          </p:cNvPr>
          <p:cNvPicPr>
            <a:picLocks noChangeAspect="1"/>
          </p:cNvPicPr>
          <p:nvPr/>
        </p:nvPicPr>
        <p:blipFill>
          <a:blip r:embed="rId3"/>
          <a:stretch>
            <a:fillRect/>
          </a:stretch>
        </p:blipFill>
        <p:spPr>
          <a:xfrm>
            <a:off x="3372753" y="932758"/>
            <a:ext cx="2243415" cy="215122"/>
          </a:xfrm>
          <a:prstGeom prst="rect">
            <a:avLst/>
          </a:prstGeom>
        </p:spPr>
      </p:pic>
      <p:pic>
        <p:nvPicPr>
          <p:cNvPr id="8" name="Picture 7">
            <a:extLst>
              <a:ext uri="{FF2B5EF4-FFF2-40B4-BE49-F238E27FC236}">
                <a16:creationId xmlns:a16="http://schemas.microsoft.com/office/drawing/2014/main" id="{0CF3604B-F767-1542-AE7B-DE3FE0F40E6F}"/>
              </a:ext>
            </a:extLst>
          </p:cNvPr>
          <p:cNvPicPr>
            <a:picLocks noChangeAspect="1"/>
          </p:cNvPicPr>
          <p:nvPr/>
        </p:nvPicPr>
        <p:blipFill>
          <a:blip r:embed="rId4"/>
          <a:stretch>
            <a:fillRect/>
          </a:stretch>
        </p:blipFill>
        <p:spPr>
          <a:xfrm>
            <a:off x="410959" y="1172018"/>
            <a:ext cx="8167001" cy="2866563"/>
          </a:xfrm>
          <a:prstGeom prst="rect">
            <a:avLst/>
          </a:prstGeom>
        </p:spPr>
      </p:pic>
      <p:pic>
        <p:nvPicPr>
          <p:cNvPr id="9" name="Picture 8">
            <a:extLst>
              <a:ext uri="{FF2B5EF4-FFF2-40B4-BE49-F238E27FC236}">
                <a16:creationId xmlns:a16="http://schemas.microsoft.com/office/drawing/2014/main" id="{CEFF06A8-DC1A-C348-AA35-912D4EF4DEBB}"/>
              </a:ext>
            </a:extLst>
          </p:cNvPr>
          <p:cNvPicPr>
            <a:picLocks noChangeAspect="1"/>
          </p:cNvPicPr>
          <p:nvPr/>
        </p:nvPicPr>
        <p:blipFill>
          <a:blip r:embed="rId5"/>
          <a:stretch>
            <a:fillRect/>
          </a:stretch>
        </p:blipFill>
        <p:spPr>
          <a:xfrm>
            <a:off x="1681410" y="4062719"/>
            <a:ext cx="5626100" cy="533400"/>
          </a:xfrm>
          <a:prstGeom prst="rect">
            <a:avLst/>
          </a:prstGeom>
        </p:spPr>
      </p:pic>
      <p:sp>
        <p:nvSpPr>
          <p:cNvPr id="10" name="Footer Placeholder 3">
            <a:extLst>
              <a:ext uri="{FF2B5EF4-FFF2-40B4-BE49-F238E27FC236}">
                <a16:creationId xmlns:a16="http://schemas.microsoft.com/office/drawing/2014/main" id="{E01EC619-164C-F541-BFF1-ECF83F4C4FAC}"/>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372097612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32</a:t>
            </a:fld>
            <a:endParaRPr lang="en-US" dirty="0"/>
          </a:p>
        </p:txBody>
      </p:sp>
      <p:pic>
        <p:nvPicPr>
          <p:cNvPr id="6" name="Picture 5">
            <a:extLst>
              <a:ext uri="{FF2B5EF4-FFF2-40B4-BE49-F238E27FC236}">
                <a16:creationId xmlns:a16="http://schemas.microsoft.com/office/drawing/2014/main" id="{743274A1-E1F1-3B43-9AAB-5EEC6697DFD9}"/>
              </a:ext>
            </a:extLst>
          </p:cNvPr>
          <p:cNvPicPr>
            <a:picLocks noChangeAspect="1"/>
          </p:cNvPicPr>
          <p:nvPr/>
        </p:nvPicPr>
        <p:blipFill>
          <a:blip r:embed="rId3"/>
          <a:stretch>
            <a:fillRect/>
          </a:stretch>
        </p:blipFill>
        <p:spPr>
          <a:xfrm>
            <a:off x="3029503" y="1024482"/>
            <a:ext cx="3079588" cy="218854"/>
          </a:xfrm>
          <a:prstGeom prst="rect">
            <a:avLst/>
          </a:prstGeom>
        </p:spPr>
      </p:pic>
      <p:pic>
        <p:nvPicPr>
          <p:cNvPr id="8" name="Picture 7">
            <a:extLst>
              <a:ext uri="{FF2B5EF4-FFF2-40B4-BE49-F238E27FC236}">
                <a16:creationId xmlns:a16="http://schemas.microsoft.com/office/drawing/2014/main" id="{8355B4AA-90F5-FD46-8C09-13879DC33D39}"/>
              </a:ext>
            </a:extLst>
          </p:cNvPr>
          <p:cNvPicPr>
            <a:picLocks noChangeAspect="1"/>
          </p:cNvPicPr>
          <p:nvPr/>
        </p:nvPicPr>
        <p:blipFill>
          <a:blip r:embed="rId4"/>
          <a:stretch>
            <a:fillRect/>
          </a:stretch>
        </p:blipFill>
        <p:spPr>
          <a:xfrm>
            <a:off x="586961" y="1294185"/>
            <a:ext cx="8145176" cy="2654455"/>
          </a:xfrm>
          <a:prstGeom prst="rect">
            <a:avLst/>
          </a:prstGeom>
        </p:spPr>
      </p:pic>
      <p:sp>
        <p:nvSpPr>
          <p:cNvPr id="9" name="Footer Placeholder 3">
            <a:extLst>
              <a:ext uri="{FF2B5EF4-FFF2-40B4-BE49-F238E27FC236}">
                <a16:creationId xmlns:a16="http://schemas.microsoft.com/office/drawing/2014/main" id="{73C23CD1-FA9F-A04A-99A1-D15D7B494BD7}"/>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14597341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Classification Conclusions</a:t>
            </a:r>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r>
              <a:rPr lang="en-US" sz="1800" b="1" dirty="0"/>
              <a:t>MIRSVM</a:t>
            </a:r>
            <a:r>
              <a:rPr lang="en-US" sz="1800" dirty="0"/>
              <a:t> – Results show the better performance of MIRSVM, overall:</a:t>
            </a:r>
          </a:p>
          <a:p>
            <a:pPr lvl="1"/>
            <a:r>
              <a:rPr lang="en-US" dirty="0"/>
              <a:t>Outperformed MISVM &amp; MISMO</a:t>
            </a:r>
          </a:p>
          <a:p>
            <a:pPr lvl="2"/>
            <a:r>
              <a:rPr lang="en-US" dirty="0"/>
              <a:t>Bag-representative selector: remedied </a:t>
            </a:r>
            <a:r>
              <a:rPr lang="en-US" b="1" dirty="0"/>
              <a:t>class imbalance </a:t>
            </a:r>
            <a:r>
              <a:rPr lang="en-US" dirty="0"/>
              <a:t>resulting in improved accuracy</a:t>
            </a:r>
            <a:endParaRPr lang="en-US" b="1" dirty="0"/>
          </a:p>
          <a:p>
            <a:pPr lvl="2"/>
            <a:r>
              <a:rPr lang="en-US" dirty="0"/>
              <a:t>Fast </a:t>
            </a:r>
            <a:r>
              <a:rPr lang="en-US" b="1" dirty="0"/>
              <a:t>convergence</a:t>
            </a:r>
          </a:p>
          <a:p>
            <a:pPr lvl="2"/>
            <a:endParaRPr lang="en-US" b="1" dirty="0"/>
          </a:p>
          <a:p>
            <a:r>
              <a:rPr lang="en-US" sz="1800" dirty="0"/>
              <a:t>Statistical analysis showed that:</a:t>
            </a:r>
          </a:p>
          <a:p>
            <a:pPr lvl="1"/>
            <a:r>
              <a:rPr lang="en-US" sz="1600" b="1" dirty="0"/>
              <a:t>bag-level</a:t>
            </a:r>
            <a:r>
              <a:rPr lang="en-US" sz="1600" dirty="0"/>
              <a:t> based &amp; </a:t>
            </a:r>
            <a:r>
              <a:rPr lang="en-US" sz="1600" b="1" dirty="0"/>
              <a:t>ensemble</a:t>
            </a:r>
            <a:r>
              <a:rPr lang="en-US" sz="1600" dirty="0"/>
              <a:t> learners had the best performance</a:t>
            </a:r>
          </a:p>
          <a:p>
            <a:pPr lvl="1"/>
            <a:r>
              <a:rPr lang="en-US" sz="1600" b="1" dirty="0"/>
              <a:t>instance-level</a:t>
            </a:r>
            <a:r>
              <a:rPr lang="en-US" sz="1600" dirty="0"/>
              <a:t> based learners performed poorly in comparison or were deemed as strongly biased and unstable classifiers</a:t>
            </a:r>
            <a:endParaRPr lang="en-US" sz="1800" dirty="0"/>
          </a:p>
          <a:p>
            <a:endParaRPr lang="en-US" sz="1800" dirty="0"/>
          </a:p>
          <a:p>
            <a:r>
              <a:rPr lang="en-US" sz="1800" dirty="0"/>
              <a:t>MIRSVM performs statistically better, neither compromising accuracy nor run time while displaying a robust performance across all datasets. </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33</a:t>
            </a:fld>
            <a:endParaRPr lang="en-US" dirty="0"/>
          </a:p>
        </p:txBody>
      </p:sp>
      <p:sp>
        <p:nvSpPr>
          <p:cNvPr id="6" name="Footer Placeholder 3">
            <a:extLst>
              <a:ext uri="{FF2B5EF4-FFF2-40B4-BE49-F238E27FC236}">
                <a16:creationId xmlns:a16="http://schemas.microsoft.com/office/drawing/2014/main" id="{EEE06304-F3CE-5145-A432-E735B76F6264}"/>
              </a:ext>
            </a:extLst>
          </p:cNvPr>
          <p:cNvSpPr>
            <a:spLocks noGrp="1"/>
          </p:cNvSpPr>
          <p:nvPr>
            <p:ph type="ftr" sz="quarter" idx="3"/>
          </p:nvPr>
        </p:nvSpPr>
        <p:spPr>
          <a:xfrm>
            <a:off x="2296600" y="4897418"/>
            <a:ext cx="6583240" cy="287020"/>
          </a:xfrm>
        </p:spPr>
        <p:txBody>
          <a:bodyPr/>
          <a:lstStyle/>
          <a:p>
            <a:r>
              <a:rPr lang="en-US" sz="800" dirty="0"/>
              <a:t>G. Melki et al. “MIRSVM: Multi-Instance Support Vector Machine with Bag Representatives”. </a:t>
            </a:r>
            <a:r>
              <a:rPr lang="en-US" sz="800" b="1" dirty="0"/>
              <a:t>Pattern Recognition</a:t>
            </a:r>
            <a:r>
              <a:rPr lang="en-US" sz="800" dirty="0"/>
              <a:t>, vol. 79, 228-241, 2018</a:t>
            </a:r>
          </a:p>
        </p:txBody>
      </p:sp>
    </p:spTree>
    <p:extLst>
      <p:ext uri="{BB962C8B-B14F-4D97-AF65-F5344CB8AC3E}">
        <p14:creationId xmlns:p14="http://schemas.microsoft.com/office/powerpoint/2010/main" val="260312260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81BB6-5609-DD41-9923-5379588E6B40}"/>
              </a:ext>
            </a:extLst>
          </p:cNvPr>
          <p:cNvSpPr>
            <a:spLocks noGrp="1"/>
          </p:cNvSpPr>
          <p:nvPr>
            <p:ph type="ctrTitle"/>
          </p:nvPr>
        </p:nvSpPr>
        <p:spPr>
          <a:xfrm>
            <a:off x="685800" y="1597824"/>
            <a:ext cx="8067186" cy="1293966"/>
          </a:xfrm>
        </p:spPr>
        <p:txBody>
          <a:bodyPr/>
          <a:lstStyle/>
          <a:p>
            <a:r>
              <a:rPr lang="en-US" dirty="0"/>
              <a:t>Online SVM using              			       Worst-Violators</a:t>
            </a:r>
          </a:p>
        </p:txBody>
      </p:sp>
      <p:sp>
        <p:nvSpPr>
          <p:cNvPr id="4" name="Footer Placeholder 2">
            <a:extLst>
              <a:ext uri="{FF2B5EF4-FFF2-40B4-BE49-F238E27FC236}">
                <a16:creationId xmlns:a16="http://schemas.microsoft.com/office/drawing/2014/main" id="{28C2CD96-7525-7C49-95D5-A3C890D17B25}"/>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60187540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21ADE9-2E31-F84D-ABE5-832AEF8DECEF}"/>
              </a:ext>
            </a:extLst>
          </p:cNvPr>
          <p:cNvSpPr>
            <a:spLocks noGrp="1"/>
          </p:cNvSpPr>
          <p:nvPr>
            <p:ph type="title"/>
          </p:nvPr>
        </p:nvSpPr>
        <p:spPr/>
        <p:txBody>
          <a:bodyPr/>
          <a:lstStyle/>
          <a:p>
            <a:r>
              <a:rPr lang="en-US" dirty="0"/>
              <a:t>Online Learning</a:t>
            </a:r>
          </a:p>
        </p:txBody>
      </p:sp>
      <p:sp>
        <p:nvSpPr>
          <p:cNvPr id="3" name="Text Placeholder 2">
            <a:extLst>
              <a:ext uri="{FF2B5EF4-FFF2-40B4-BE49-F238E27FC236}">
                <a16:creationId xmlns:a16="http://schemas.microsoft.com/office/drawing/2014/main" id="{44EB4D9D-937B-154E-8904-74EDBE6201D5}"/>
              </a:ext>
            </a:extLst>
          </p:cNvPr>
          <p:cNvSpPr>
            <a:spLocks noGrp="1"/>
          </p:cNvSpPr>
          <p:nvPr>
            <p:ph type="body" idx="1"/>
          </p:nvPr>
        </p:nvSpPr>
        <p:spPr>
          <a:xfrm>
            <a:off x="630239" y="1869211"/>
            <a:ext cx="3868737" cy="404492"/>
          </a:xfrm>
        </p:spPr>
        <p:txBody>
          <a:bodyPr/>
          <a:lstStyle/>
          <a:p>
            <a:r>
              <a:rPr lang="en-US" dirty="0"/>
              <a:t>Advantages</a:t>
            </a:r>
          </a:p>
        </p:txBody>
      </p:sp>
      <p:sp>
        <p:nvSpPr>
          <p:cNvPr id="4" name="Content Placeholder 3">
            <a:extLst>
              <a:ext uri="{FF2B5EF4-FFF2-40B4-BE49-F238E27FC236}">
                <a16:creationId xmlns:a16="http://schemas.microsoft.com/office/drawing/2014/main" id="{C5FF1134-E07B-D54D-962F-D6C048BE2B1B}"/>
              </a:ext>
            </a:extLst>
          </p:cNvPr>
          <p:cNvSpPr>
            <a:spLocks noGrp="1"/>
          </p:cNvSpPr>
          <p:nvPr>
            <p:ph sz="half" idx="2"/>
          </p:nvPr>
        </p:nvSpPr>
        <p:spPr>
          <a:xfrm>
            <a:off x="630240" y="2399115"/>
            <a:ext cx="3868737" cy="1432604"/>
          </a:xfrm>
        </p:spPr>
        <p:txBody>
          <a:bodyPr/>
          <a:lstStyle/>
          <a:p>
            <a:pPr marL="0" indent="0">
              <a:buNone/>
            </a:pPr>
            <a:r>
              <a:rPr lang="en-US" dirty="0"/>
              <a:t>✅ Simple implementation</a:t>
            </a:r>
          </a:p>
          <a:p>
            <a:pPr marL="0" indent="0">
              <a:buNone/>
            </a:pPr>
            <a:r>
              <a:rPr lang="en-US" dirty="0"/>
              <a:t>✅ Computationally efficient when reaching predefined risk</a:t>
            </a:r>
          </a:p>
          <a:p>
            <a:pPr marL="0" indent="0">
              <a:buNone/>
            </a:pPr>
            <a:endParaRPr lang="en-US" dirty="0"/>
          </a:p>
        </p:txBody>
      </p:sp>
      <p:sp>
        <p:nvSpPr>
          <p:cNvPr id="5" name="Text Placeholder 4">
            <a:extLst>
              <a:ext uri="{FF2B5EF4-FFF2-40B4-BE49-F238E27FC236}">
                <a16:creationId xmlns:a16="http://schemas.microsoft.com/office/drawing/2014/main" id="{B40C7F3B-7F51-CA40-A864-9E9F88E59347}"/>
              </a:ext>
            </a:extLst>
          </p:cNvPr>
          <p:cNvSpPr>
            <a:spLocks noGrp="1"/>
          </p:cNvSpPr>
          <p:nvPr>
            <p:ph type="body" sz="quarter" idx="3"/>
          </p:nvPr>
        </p:nvSpPr>
        <p:spPr>
          <a:xfrm>
            <a:off x="4629150" y="1869212"/>
            <a:ext cx="3887788" cy="404492"/>
          </a:xfrm>
        </p:spPr>
        <p:txBody>
          <a:bodyPr/>
          <a:lstStyle/>
          <a:p>
            <a:r>
              <a:rPr lang="en-US" dirty="0"/>
              <a:t>Disadvantages</a:t>
            </a:r>
          </a:p>
        </p:txBody>
      </p:sp>
      <p:sp>
        <p:nvSpPr>
          <p:cNvPr id="6" name="Content Placeholder 5">
            <a:extLst>
              <a:ext uri="{FF2B5EF4-FFF2-40B4-BE49-F238E27FC236}">
                <a16:creationId xmlns:a16="http://schemas.microsoft.com/office/drawing/2014/main" id="{7F56110B-94DF-804E-B3E7-6381D1CBBAAE}"/>
              </a:ext>
            </a:extLst>
          </p:cNvPr>
          <p:cNvSpPr>
            <a:spLocks noGrp="1"/>
          </p:cNvSpPr>
          <p:nvPr>
            <p:ph sz="quarter" idx="4"/>
          </p:nvPr>
        </p:nvSpPr>
        <p:spPr>
          <a:xfrm>
            <a:off x="4629149" y="2399115"/>
            <a:ext cx="4159249" cy="1432604"/>
          </a:xfrm>
        </p:spPr>
        <p:txBody>
          <a:bodyPr/>
          <a:lstStyle/>
          <a:p>
            <a:pPr marL="0" indent="0">
              <a:buNone/>
            </a:pPr>
            <a:r>
              <a:rPr lang="en-US" dirty="0"/>
              <a:t>❌ No meaningful stopping criterion</a:t>
            </a:r>
          </a:p>
          <a:p>
            <a:pPr marL="0" indent="0">
              <a:buNone/>
            </a:pPr>
            <a:r>
              <a:rPr lang="en-US" dirty="0"/>
              <a:t>❌ Computationally complex when number of samples too large</a:t>
            </a:r>
          </a:p>
        </p:txBody>
      </p:sp>
      <p:sp>
        <p:nvSpPr>
          <p:cNvPr id="8" name="Slide Number Placeholder 7">
            <a:extLst>
              <a:ext uri="{FF2B5EF4-FFF2-40B4-BE49-F238E27FC236}">
                <a16:creationId xmlns:a16="http://schemas.microsoft.com/office/drawing/2014/main" id="{03FB8A90-89A9-DA45-8062-5CFCB9991131}"/>
              </a:ext>
            </a:extLst>
          </p:cNvPr>
          <p:cNvSpPr>
            <a:spLocks noGrp="1"/>
          </p:cNvSpPr>
          <p:nvPr>
            <p:ph type="sldNum" sz="quarter" idx="11"/>
          </p:nvPr>
        </p:nvSpPr>
        <p:spPr/>
        <p:txBody>
          <a:bodyPr/>
          <a:lstStyle/>
          <a:p>
            <a:fld id="{51F1AC64-B052-AA44-9FFA-523D4080C13E}" type="slidenum">
              <a:rPr lang="en-US" smtClean="0"/>
              <a:pPr/>
              <a:t>35</a:t>
            </a:fld>
            <a:endParaRPr lang="en-US" dirty="0"/>
          </a:p>
        </p:txBody>
      </p:sp>
      <p:sp>
        <p:nvSpPr>
          <p:cNvPr id="11" name="Content Placeholder 5">
            <a:extLst>
              <a:ext uri="{FF2B5EF4-FFF2-40B4-BE49-F238E27FC236}">
                <a16:creationId xmlns:a16="http://schemas.microsoft.com/office/drawing/2014/main" id="{F360A335-E88B-7E4C-AC1B-A6E571888870}"/>
              </a:ext>
            </a:extLst>
          </p:cNvPr>
          <p:cNvSpPr txBox="1">
            <a:spLocks/>
          </p:cNvSpPr>
          <p:nvPr/>
        </p:nvSpPr>
        <p:spPr>
          <a:xfrm>
            <a:off x="630239" y="803985"/>
            <a:ext cx="7886699" cy="1380528"/>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16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4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Primal Optimization</a:t>
            </a:r>
          </a:p>
          <a:p>
            <a:r>
              <a:rPr lang="en-US" dirty="0"/>
              <a:t>Similar to the perceptron algorithm but non-linear</a:t>
            </a:r>
          </a:p>
        </p:txBody>
      </p:sp>
      <p:sp>
        <p:nvSpPr>
          <p:cNvPr id="14" name="Footer Placeholder 2">
            <a:extLst>
              <a:ext uri="{FF2B5EF4-FFF2-40B4-BE49-F238E27FC236}">
                <a16:creationId xmlns:a16="http://schemas.microsoft.com/office/drawing/2014/main" id="{92D6111F-7AE6-9E47-9C36-074D083F9CB6}"/>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39638382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Online Learning</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dirty="0"/>
                  <a:t>For stochastic, i.e. online learning, rather than minimizing</a:t>
                </a:r>
              </a:p>
              <a:p>
                <a:pPr marL="0" indent="0">
                  <a:buNone/>
                </a:pPr>
                <a:endParaRPr lang="en-US" dirty="0"/>
              </a:p>
              <a:p>
                <a:pPr marL="0" indent="0">
                  <a:buNone/>
                </a:pPr>
                <a:endParaRPr lang="en-US" dirty="0"/>
              </a:p>
              <a:p>
                <a:pPr marL="0" indent="0">
                  <a:buNone/>
                </a:pPr>
                <a:r>
                  <a:rPr lang="en-US" dirty="0"/>
                  <a:t>instead, the following is minimized</a:t>
                </a:r>
              </a:p>
              <a:p>
                <a:pPr marL="0" indent="0">
                  <a:buNone/>
                </a:pPr>
                <a:endParaRPr lang="en-US" dirty="0"/>
              </a:p>
              <a:p>
                <a:pPr marL="0" indent="0">
                  <a:buNone/>
                </a:pPr>
                <a:endParaRPr lang="en-US" dirty="0"/>
              </a:p>
              <a:p>
                <a:r>
                  <a:rPr lang="en-US" dirty="0"/>
                  <a:t>The term </a:t>
                </a:r>
                <a:r>
                  <a:rPr lang="en-US" i="1" dirty="0"/>
                  <a:t>stochastic</a:t>
                </a:r>
                <a:r>
                  <a:rPr lang="en-US" dirty="0"/>
                  <a:t> stems from iterating over data point </a:t>
                </a:r>
                <a14:m>
                  <m:oMath xmlns:m="http://schemas.openxmlformats.org/officeDocument/2006/math">
                    <m:sSub>
                      <m:sSubPr>
                        <m:ctrlPr>
                          <a:rPr lang="en-US" b="1" i="1" dirty="0" smtClean="0">
                            <a:latin typeface="Cambria Math" panose="02040503050406030204" pitchFamily="18" charset="0"/>
                          </a:rPr>
                        </m:ctrlPr>
                      </m:sSubPr>
                      <m:e>
                        <m:r>
                          <a:rPr lang="en-US" b="1" i="1" dirty="0" smtClean="0">
                            <a:latin typeface="Cambria Math" panose="02040503050406030204" pitchFamily="18" charset="0"/>
                          </a:rPr>
                          <m:t>𝒙</m:t>
                        </m:r>
                      </m:e>
                      <m:sub>
                        <m:r>
                          <a:rPr lang="en-US" b="1" i="1" dirty="0" smtClean="0">
                            <a:latin typeface="Cambria Math" panose="02040503050406030204" pitchFamily="18" charset="0"/>
                          </a:rPr>
                          <m:t>𝒋</m:t>
                        </m:r>
                      </m:sub>
                    </m:sSub>
                  </m:oMath>
                </a14:m>
                <a:r>
                  <a:rPr lang="en-US" i="1" dirty="0"/>
                  <a:t> </a:t>
                </a:r>
                <a:r>
                  <a:rPr lang="en-US" dirty="0"/>
                  <a:t>to the data point </a:t>
                </a:r>
                <a14:m>
                  <m:oMath xmlns:m="http://schemas.openxmlformats.org/officeDocument/2006/math">
                    <m:sSub>
                      <m:sSubPr>
                        <m:ctrlPr>
                          <a:rPr lang="en-US" b="0" i="1" dirty="0" smtClean="0">
                            <a:latin typeface="Cambria Math" panose="02040503050406030204" pitchFamily="18" charset="0"/>
                          </a:rPr>
                        </m:ctrlPr>
                      </m:sSubPr>
                      <m:e>
                        <m:r>
                          <a:rPr lang="en-US" b="1" i="1" dirty="0" smtClean="0">
                            <a:latin typeface="Cambria Math" panose="02040503050406030204" pitchFamily="18" charset="0"/>
                          </a:rPr>
                          <m:t>𝒙</m:t>
                        </m:r>
                      </m:e>
                      <m:sub>
                        <m:r>
                          <a:rPr lang="en-US" b="0" i="1" dirty="0" smtClean="0">
                            <a:latin typeface="Cambria Math" panose="02040503050406030204" pitchFamily="18" charset="0"/>
                          </a:rPr>
                          <m:t>𝑗</m:t>
                        </m:r>
                        <m:r>
                          <a:rPr lang="en-US" b="0" i="1" dirty="0" smtClean="0">
                            <a:latin typeface="Cambria Math" panose="02040503050406030204" pitchFamily="18" charset="0"/>
                          </a:rPr>
                          <m:t>+1</m:t>
                        </m:r>
                      </m:sub>
                    </m:sSub>
                  </m:oMath>
                </a14:m>
                <a:r>
                  <a:rPr lang="en-US" dirty="0"/>
                  <a:t> </a:t>
                </a:r>
                <a:r>
                  <a:rPr lang="en-US" b="1" dirty="0"/>
                  <a:t>randomly</a:t>
                </a:r>
                <a:r>
                  <a:rPr lang="en-US" dirty="0"/>
                  <a:t>, while </a:t>
                </a:r>
                <a:r>
                  <a:rPr lang="en-US" b="1" dirty="0"/>
                  <a:t>minimizing</a:t>
                </a:r>
                <a:r>
                  <a:rPr lang="en-US" dirty="0"/>
                  <a:t> </a:t>
                </a:r>
                <a14:m>
                  <m:oMath xmlns:m="http://schemas.openxmlformats.org/officeDocument/2006/math">
                    <m:r>
                      <a:rPr lang="en-US" b="1" i="1" dirty="0" smtClean="0">
                        <a:latin typeface="Cambria Math" panose="02040503050406030204" pitchFamily="18" charset="0"/>
                      </a:rPr>
                      <m:t>𝑹</m:t>
                    </m:r>
                  </m:oMath>
                </a14:m>
                <a:r>
                  <a:rPr lang="en-US" i="1" dirty="0"/>
                  <a:t>,</a:t>
                </a:r>
                <a:r>
                  <a:rPr lang="en-US" b="1" i="1" dirty="0"/>
                  <a:t> </a:t>
                </a:r>
                <a:r>
                  <a:rPr lang="en-US" dirty="0"/>
                  <a:t>by updating the weight vector </a:t>
                </a:r>
                <a14:m>
                  <m:oMath xmlns:m="http://schemas.openxmlformats.org/officeDocument/2006/math">
                    <m:r>
                      <a:rPr lang="en-US" b="1" i="1" dirty="0" smtClean="0">
                        <a:latin typeface="Cambria Math" panose="02040503050406030204" pitchFamily="18" charset="0"/>
                      </a:rPr>
                      <m:t>𝒘</m:t>
                    </m:r>
                  </m:oMath>
                </a14:m>
                <a:r>
                  <a:rPr lang="en-US" b="1" dirty="0"/>
                  <a:t> </a:t>
                </a:r>
                <a:r>
                  <a:rPr lang="en-US" dirty="0"/>
                  <a:t>just as the perceptron, i.e. using </a:t>
                </a:r>
                <a:r>
                  <a:rPr lang="en-US" i="1" dirty="0"/>
                  <a:t>gradient descent </a:t>
                </a:r>
              </a:p>
              <a:p>
                <a:endParaRPr lang="en-US" dirty="0"/>
              </a:p>
            </p:txBody>
          </p:sp>
        </mc:Choice>
        <mc:Fallback>
          <p:sp>
            <p:nvSpPr>
              <p:cNvPr id="3" name="Content Placeholder 2">
                <a:extLst>
                  <a:ext uri="{FF2B5EF4-FFF2-40B4-BE49-F238E27FC236}">
                    <a16:creationId xmlns:a16="http://schemas.microsoft.com/office/drawing/2014/main" id="{13F50FC2-B001-504C-967E-6A7EE06711A7}"/>
                  </a:ext>
                </a:extLst>
              </p:cNvPr>
              <p:cNvSpPr>
                <a:spLocks noGrp="1" noRot="1" noChangeAspect="1" noMove="1" noResize="1" noEditPoints="1" noAdjustHandles="1" noChangeArrowheads="1" noChangeShapeType="1" noTextEdit="1"/>
              </p:cNvSpPr>
              <p:nvPr>
                <p:ph idx="1"/>
              </p:nvPr>
            </p:nvSpPr>
            <p:spPr>
              <a:blipFill>
                <a:blip r:embed="rId3"/>
                <a:stretch>
                  <a:fillRect l="-804" t="-1365" r="-161"/>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36</a:t>
            </a:fld>
            <a:endParaRPr lang="en-US" dirty="0"/>
          </a:p>
        </p:txBody>
      </p:sp>
      <p:pic>
        <p:nvPicPr>
          <p:cNvPr id="9" name="Picture 8">
            <a:extLst>
              <a:ext uri="{FF2B5EF4-FFF2-40B4-BE49-F238E27FC236}">
                <a16:creationId xmlns:a16="http://schemas.microsoft.com/office/drawing/2014/main" id="{F07B14C1-8618-9A41-8A91-D7926F0B6D30}"/>
              </a:ext>
            </a:extLst>
          </p:cNvPr>
          <p:cNvPicPr>
            <a:picLocks noChangeAspect="1"/>
          </p:cNvPicPr>
          <p:nvPr/>
        </p:nvPicPr>
        <p:blipFill>
          <a:blip r:embed="rId4"/>
          <a:stretch>
            <a:fillRect/>
          </a:stretch>
        </p:blipFill>
        <p:spPr>
          <a:xfrm>
            <a:off x="2109469" y="1352550"/>
            <a:ext cx="4921251" cy="709370"/>
          </a:xfrm>
          <a:prstGeom prst="rect">
            <a:avLst/>
          </a:prstGeom>
        </p:spPr>
      </p:pic>
      <p:pic>
        <p:nvPicPr>
          <p:cNvPr id="11" name="Picture 10">
            <a:extLst>
              <a:ext uri="{FF2B5EF4-FFF2-40B4-BE49-F238E27FC236}">
                <a16:creationId xmlns:a16="http://schemas.microsoft.com/office/drawing/2014/main" id="{A9C47B2C-2C9B-1547-B380-EBE858C3740D}"/>
              </a:ext>
            </a:extLst>
          </p:cNvPr>
          <p:cNvPicPr>
            <a:picLocks noChangeAspect="1"/>
          </p:cNvPicPr>
          <p:nvPr/>
        </p:nvPicPr>
        <p:blipFill>
          <a:blip r:embed="rId5"/>
          <a:stretch>
            <a:fillRect/>
          </a:stretch>
        </p:blipFill>
        <p:spPr>
          <a:xfrm>
            <a:off x="2109468" y="4085982"/>
            <a:ext cx="4921252" cy="709370"/>
          </a:xfrm>
          <a:prstGeom prst="rect">
            <a:avLst/>
          </a:prstGeom>
        </p:spPr>
      </p:pic>
      <p:cxnSp>
        <p:nvCxnSpPr>
          <p:cNvPr id="7" name="Straight Connector 6">
            <a:extLst>
              <a:ext uri="{FF2B5EF4-FFF2-40B4-BE49-F238E27FC236}">
                <a16:creationId xmlns:a16="http://schemas.microsoft.com/office/drawing/2014/main" id="{022DEBFB-1D82-8947-AF4D-6530ED3E0D09}"/>
              </a:ext>
            </a:extLst>
          </p:cNvPr>
          <p:cNvCxnSpPr/>
          <p:nvPr/>
        </p:nvCxnSpPr>
        <p:spPr>
          <a:xfrm flipH="1">
            <a:off x="4968240" y="1352550"/>
            <a:ext cx="416560" cy="709370"/>
          </a:xfrm>
          <a:prstGeom prst="line">
            <a:avLst/>
          </a:prstGeom>
          <a:ln w="19050">
            <a:solidFill>
              <a:srgbClr val="FF0000"/>
            </a:solidFill>
          </a:ln>
        </p:spPr>
        <p:style>
          <a:lnRef idx="1">
            <a:schemeClr val="accent2"/>
          </a:lnRef>
          <a:fillRef idx="0">
            <a:schemeClr val="accent2"/>
          </a:fillRef>
          <a:effectRef idx="0">
            <a:schemeClr val="accent2"/>
          </a:effectRef>
          <a:fontRef idx="minor">
            <a:schemeClr val="tx1"/>
          </a:fontRef>
        </p:style>
      </p:cxnSp>
      <p:sp>
        <p:nvSpPr>
          <p:cNvPr id="12" name="Footer Placeholder 2">
            <a:extLst>
              <a:ext uri="{FF2B5EF4-FFF2-40B4-BE49-F238E27FC236}">
                <a16:creationId xmlns:a16="http://schemas.microsoft.com/office/drawing/2014/main" id="{6794AEC0-4F0F-4F48-BBC8-F9C42F350FB8}"/>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pic>
        <p:nvPicPr>
          <p:cNvPr id="13" name="Picture 12">
            <a:extLst>
              <a:ext uri="{FF2B5EF4-FFF2-40B4-BE49-F238E27FC236}">
                <a16:creationId xmlns:a16="http://schemas.microsoft.com/office/drawing/2014/main" id="{DEFBA7A5-7062-2948-874C-36F4D23A95D8}"/>
              </a:ext>
            </a:extLst>
          </p:cNvPr>
          <p:cNvPicPr>
            <a:picLocks noChangeAspect="1"/>
          </p:cNvPicPr>
          <p:nvPr/>
        </p:nvPicPr>
        <p:blipFill>
          <a:blip r:embed="rId6"/>
          <a:stretch>
            <a:fillRect/>
          </a:stretch>
        </p:blipFill>
        <p:spPr>
          <a:xfrm>
            <a:off x="2250145" y="2585210"/>
            <a:ext cx="4429144" cy="553643"/>
          </a:xfrm>
          <a:prstGeom prst="rect">
            <a:avLst/>
          </a:prstGeom>
        </p:spPr>
      </p:pic>
    </p:spTree>
    <p:extLst>
      <p:ext uri="{BB962C8B-B14F-4D97-AF65-F5344CB8AC3E}">
        <p14:creationId xmlns:p14="http://schemas.microsoft.com/office/powerpoint/2010/main" val="32985314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Formulation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sz="1800" dirty="0"/>
                  <a:t>Primal SVM optimization problem:</a:t>
                </a:r>
              </a:p>
              <a:p>
                <a:endParaRPr lang="en-US" sz="1800" dirty="0"/>
              </a:p>
              <a:p>
                <a:r>
                  <a:rPr lang="en-US" sz="1800" dirty="0"/>
                  <a:t>Weight vector update:</a:t>
                </a:r>
              </a:p>
              <a:p>
                <a:endParaRPr lang="en-US" sz="1800" dirty="0"/>
              </a:p>
              <a:p>
                <a:endParaRPr lang="en-US" sz="1800" dirty="0"/>
              </a:p>
              <a:p>
                <a:r>
                  <a:rPr lang="en-US" sz="1800" dirty="0" err="1"/>
                  <a:t>Representer</a:t>
                </a:r>
                <a:r>
                  <a:rPr lang="en-US" sz="1800" dirty="0"/>
                  <a:t> Theorem </a:t>
                </a:r>
                <a14:m>
                  <m:oMath xmlns:m="http://schemas.openxmlformats.org/officeDocument/2006/math">
                    <m:r>
                      <a:rPr lang="en-US" sz="1800" b="1" i="1" smtClean="0">
                        <a:latin typeface="Cambria Math" panose="02040503050406030204" pitchFamily="18" charset="0"/>
                      </a:rPr>
                      <m:t>𝒘</m:t>
                    </m:r>
                    <m:r>
                      <a:rPr lang="en-US" sz="1800" b="0" i="1" smtClean="0">
                        <a:latin typeface="Cambria Math" panose="02040503050406030204" pitchFamily="18" charset="0"/>
                      </a:rPr>
                      <m:t>=</m:t>
                    </m:r>
                    <m:nary>
                      <m:naryPr>
                        <m:chr m:val="∑"/>
                        <m:ctrlPr>
                          <a:rPr lang="en-US" sz="1800" b="1" i="1" smtClean="0">
                            <a:latin typeface="Cambria Math" panose="02040503050406030204" pitchFamily="18" charset="0"/>
                          </a:rPr>
                        </m:ctrlPr>
                      </m:naryPr>
                      <m:sub>
                        <m:r>
                          <a:rPr lang="en-US" sz="1800" b="0" i="1" smtClean="0">
                            <a:latin typeface="Cambria Math" panose="02040503050406030204" pitchFamily="18" charset="0"/>
                          </a:rPr>
                          <m:t>𝑖</m:t>
                        </m:r>
                        <m:r>
                          <a:rPr lang="en-US" sz="1800" b="0" i="1" smtClean="0">
                            <a:latin typeface="Cambria Math" panose="02040503050406030204" pitchFamily="18" charset="0"/>
                          </a:rPr>
                          <m:t>=1</m:t>
                        </m:r>
                      </m:sub>
                      <m:sup>
                        <m:r>
                          <a:rPr lang="en-US" sz="1800" b="0" i="1" smtClean="0">
                            <a:latin typeface="Cambria Math" panose="02040503050406030204" pitchFamily="18" charset="0"/>
                          </a:rPr>
                          <m:t>𝑛</m:t>
                        </m:r>
                      </m:sup>
                      <m:e>
                        <m:sSub>
                          <m:sSubPr>
                            <m:ctrlPr>
                              <a:rPr lang="en-US" sz="1800" i="1" smtClean="0">
                                <a:latin typeface="Cambria Math" panose="02040503050406030204" pitchFamily="18" charset="0"/>
                              </a:rPr>
                            </m:ctrlPr>
                          </m:sSubPr>
                          <m:e>
                            <m:r>
                              <a:rPr lang="en-US" sz="1800" b="0" i="1" smtClean="0">
                                <a:latin typeface="Cambria Math" panose="02040503050406030204" pitchFamily="18" charset="0"/>
                              </a:rPr>
                              <m:t>𝛼</m:t>
                            </m:r>
                          </m:e>
                          <m:sub>
                            <m:r>
                              <a:rPr lang="en-US" sz="1800" b="0" i="1" smtClean="0">
                                <a:latin typeface="Cambria Math" panose="02040503050406030204" pitchFamily="18" charset="0"/>
                              </a:rPr>
                              <m:t>𝑖</m:t>
                            </m:r>
                          </m:sub>
                        </m:sSub>
                        <m:r>
                          <a:rPr lang="en-US" sz="1800" b="0" i="1" smtClean="0">
                            <a:latin typeface="Cambria Math" panose="02040503050406030204" pitchFamily="18" charset="0"/>
                          </a:rPr>
                          <m:t>𝜙</m:t>
                        </m:r>
                        <m:r>
                          <a:rPr lang="en-US" sz="1800" b="0" i="1" smtClean="0">
                            <a:latin typeface="Cambria Math" panose="02040503050406030204" pitchFamily="18" charset="0"/>
                          </a:rPr>
                          <m:t>(</m:t>
                        </m:r>
                        <m:sSub>
                          <m:sSubPr>
                            <m:ctrlPr>
                              <a:rPr lang="en-US" sz="1800" b="1" i="1" smtClean="0">
                                <a:latin typeface="Cambria Math" panose="02040503050406030204" pitchFamily="18" charset="0"/>
                              </a:rPr>
                            </m:ctrlPr>
                          </m:sSubPr>
                          <m:e>
                            <m:r>
                              <a:rPr lang="en-US" sz="1800" b="1" i="1" smtClean="0">
                                <a:latin typeface="Cambria Math" panose="02040503050406030204" pitchFamily="18" charset="0"/>
                              </a:rPr>
                              <m:t>𝒙</m:t>
                            </m:r>
                          </m:e>
                          <m:sub>
                            <m:r>
                              <a:rPr lang="en-US" sz="1800" b="1" i="1" smtClean="0">
                                <a:latin typeface="Cambria Math" panose="02040503050406030204" pitchFamily="18" charset="0"/>
                              </a:rPr>
                              <m:t>𝒊</m:t>
                            </m:r>
                          </m:sub>
                        </m:sSub>
                        <m:r>
                          <a:rPr lang="en-US" sz="1800" b="0" i="1" smtClean="0">
                            <a:latin typeface="Cambria Math" panose="02040503050406030204" pitchFamily="18" charset="0"/>
                          </a:rPr>
                          <m:t>)</m:t>
                        </m:r>
                      </m:e>
                    </m:nary>
                  </m:oMath>
                </a14:m>
                <a:r>
                  <a:rPr lang="en-US" sz="1800" dirty="0"/>
                  <a:t>: </a:t>
                </a:r>
              </a:p>
              <a:p>
                <a:endParaRPr lang="en-US" sz="1800" dirty="0"/>
              </a:p>
              <a:p>
                <a:endParaRPr lang="en-US" sz="1800" dirty="0"/>
              </a:p>
              <a:p>
                <a:r>
                  <a:rPr lang="en-US" sz="1800" dirty="0"/>
                  <a:t>Stochastic update:</a:t>
                </a:r>
              </a:p>
            </p:txBody>
          </p:sp>
        </mc:Choice>
        <mc:Fallback xmlns="">
          <p:sp>
            <p:nvSpPr>
              <p:cNvPr id="3" name="Content Placeholder 2">
                <a:extLst>
                  <a:ext uri="{FF2B5EF4-FFF2-40B4-BE49-F238E27FC236}">
                    <a16:creationId xmlns:a16="http://schemas.microsoft.com/office/drawing/2014/main" id="{13F50FC2-B001-504C-967E-6A7EE06711A7}"/>
                  </a:ext>
                </a:extLst>
              </p:cNvPr>
              <p:cNvSpPr>
                <a:spLocks noGrp="1" noRot="1" noChangeAspect="1" noMove="1" noResize="1" noEditPoints="1" noAdjustHandles="1" noChangeArrowheads="1" noChangeShapeType="1" noTextEdit="1"/>
              </p:cNvSpPr>
              <p:nvPr>
                <p:ph idx="1"/>
              </p:nvPr>
            </p:nvSpPr>
            <p:spPr>
              <a:blipFill>
                <a:blip r:embed="rId3"/>
                <a:stretch>
                  <a:fillRect l="-482" t="-1706"/>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37</a:t>
            </a:fld>
            <a:endParaRPr lang="en-US" dirty="0"/>
          </a:p>
        </p:txBody>
      </p:sp>
      <p:pic>
        <p:nvPicPr>
          <p:cNvPr id="4" name="Picture 3">
            <a:extLst>
              <a:ext uri="{FF2B5EF4-FFF2-40B4-BE49-F238E27FC236}">
                <a16:creationId xmlns:a16="http://schemas.microsoft.com/office/drawing/2014/main" id="{A50020DF-4602-8E46-BF40-9A012286B3D5}"/>
              </a:ext>
            </a:extLst>
          </p:cNvPr>
          <p:cNvPicPr>
            <a:picLocks noChangeAspect="1"/>
          </p:cNvPicPr>
          <p:nvPr/>
        </p:nvPicPr>
        <p:blipFill>
          <a:blip r:embed="rId4"/>
          <a:stretch>
            <a:fillRect/>
          </a:stretch>
        </p:blipFill>
        <p:spPr>
          <a:xfrm>
            <a:off x="2821187" y="1172888"/>
            <a:ext cx="4233147" cy="555167"/>
          </a:xfrm>
          <a:prstGeom prst="rect">
            <a:avLst/>
          </a:prstGeom>
        </p:spPr>
      </p:pic>
      <p:pic>
        <p:nvPicPr>
          <p:cNvPr id="7" name="Picture 6">
            <a:extLst>
              <a:ext uri="{FF2B5EF4-FFF2-40B4-BE49-F238E27FC236}">
                <a16:creationId xmlns:a16="http://schemas.microsoft.com/office/drawing/2014/main" id="{94601146-80F4-CE43-8670-B13570006417}"/>
              </a:ext>
            </a:extLst>
          </p:cNvPr>
          <p:cNvPicPr>
            <a:picLocks noChangeAspect="1"/>
          </p:cNvPicPr>
          <p:nvPr/>
        </p:nvPicPr>
        <p:blipFill>
          <a:blip r:embed="rId5"/>
          <a:stretch>
            <a:fillRect/>
          </a:stretch>
        </p:blipFill>
        <p:spPr>
          <a:xfrm>
            <a:off x="-105769" y="2117062"/>
            <a:ext cx="5544663" cy="646310"/>
          </a:xfrm>
          <a:prstGeom prst="rect">
            <a:avLst/>
          </a:prstGeom>
        </p:spPr>
      </p:pic>
      <p:pic>
        <p:nvPicPr>
          <p:cNvPr id="9" name="Picture 8">
            <a:extLst>
              <a:ext uri="{FF2B5EF4-FFF2-40B4-BE49-F238E27FC236}">
                <a16:creationId xmlns:a16="http://schemas.microsoft.com/office/drawing/2014/main" id="{FD6A2A4D-5069-E942-8935-46F56B3C5860}"/>
              </a:ext>
            </a:extLst>
          </p:cNvPr>
          <p:cNvPicPr>
            <a:picLocks noChangeAspect="1"/>
          </p:cNvPicPr>
          <p:nvPr/>
        </p:nvPicPr>
        <p:blipFill>
          <a:blip r:embed="rId6"/>
          <a:stretch>
            <a:fillRect/>
          </a:stretch>
        </p:blipFill>
        <p:spPr>
          <a:xfrm>
            <a:off x="1144787" y="3223499"/>
            <a:ext cx="5204933" cy="606710"/>
          </a:xfrm>
          <a:prstGeom prst="rect">
            <a:avLst/>
          </a:prstGeom>
        </p:spPr>
      </p:pic>
      <p:pic>
        <p:nvPicPr>
          <p:cNvPr id="10" name="Picture 9">
            <a:extLst>
              <a:ext uri="{FF2B5EF4-FFF2-40B4-BE49-F238E27FC236}">
                <a16:creationId xmlns:a16="http://schemas.microsoft.com/office/drawing/2014/main" id="{EF892AB6-EBA5-5749-8814-FD85DB280F2F}"/>
              </a:ext>
            </a:extLst>
          </p:cNvPr>
          <p:cNvPicPr>
            <a:picLocks noChangeAspect="1"/>
          </p:cNvPicPr>
          <p:nvPr/>
        </p:nvPicPr>
        <p:blipFill>
          <a:blip r:embed="rId7"/>
          <a:stretch>
            <a:fillRect/>
          </a:stretch>
        </p:blipFill>
        <p:spPr>
          <a:xfrm>
            <a:off x="912540" y="4265340"/>
            <a:ext cx="5266599" cy="613898"/>
          </a:xfrm>
          <a:prstGeom prst="rect">
            <a:avLst/>
          </a:prstGeom>
        </p:spPr>
      </p:pic>
      <p:sp>
        <p:nvSpPr>
          <p:cNvPr id="11" name="Footer Placeholder 2">
            <a:extLst>
              <a:ext uri="{FF2B5EF4-FFF2-40B4-BE49-F238E27FC236}">
                <a16:creationId xmlns:a16="http://schemas.microsoft.com/office/drawing/2014/main" id="{E058F2C0-7A32-F945-9573-FC5D5597E8E6}"/>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9371296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Formulation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13F50FC2-B001-504C-967E-6A7EE06711A7}"/>
                  </a:ext>
                </a:extLst>
              </p:cNvPr>
              <p:cNvSpPr>
                <a:spLocks noGrp="1"/>
              </p:cNvSpPr>
              <p:nvPr>
                <p:ph idx="1"/>
              </p:nvPr>
            </p:nvSpPr>
            <p:spPr/>
            <p:txBody>
              <a:bodyPr/>
              <a:lstStyle/>
              <a:p>
                <a:r>
                  <a:rPr lang="en-US" sz="1800" dirty="0"/>
                  <a:t>Primal SVM optimization problem:</a:t>
                </a:r>
              </a:p>
              <a:p>
                <a:endParaRPr lang="en-US" sz="1800" dirty="0"/>
              </a:p>
              <a:p>
                <a:r>
                  <a:rPr lang="en-US" sz="1800" dirty="0"/>
                  <a:t>Weight vector update:</a:t>
                </a:r>
              </a:p>
              <a:p>
                <a:endParaRPr lang="en-US" sz="1800" dirty="0"/>
              </a:p>
              <a:p>
                <a:endParaRPr lang="en-US" sz="1800" dirty="0"/>
              </a:p>
              <a:p>
                <a:r>
                  <a:rPr lang="en-US" sz="1800" dirty="0" err="1"/>
                  <a:t>Representer</a:t>
                </a:r>
                <a:r>
                  <a:rPr lang="en-US" sz="1800" dirty="0"/>
                  <a:t> Theorem </a:t>
                </a:r>
                <a14:m>
                  <m:oMath xmlns:m="http://schemas.openxmlformats.org/officeDocument/2006/math">
                    <m:r>
                      <a:rPr lang="en-US" sz="1800" b="1" i="1" smtClean="0">
                        <a:latin typeface="Cambria Math" panose="02040503050406030204" pitchFamily="18" charset="0"/>
                      </a:rPr>
                      <m:t>𝒘</m:t>
                    </m:r>
                    <m:r>
                      <a:rPr lang="en-US" sz="1800" b="0" i="1" smtClean="0">
                        <a:latin typeface="Cambria Math" panose="02040503050406030204" pitchFamily="18" charset="0"/>
                      </a:rPr>
                      <m:t>=</m:t>
                    </m:r>
                    <m:nary>
                      <m:naryPr>
                        <m:chr m:val="∑"/>
                        <m:ctrlPr>
                          <a:rPr lang="en-US" sz="1800" b="1" i="1" smtClean="0">
                            <a:latin typeface="Cambria Math" panose="02040503050406030204" pitchFamily="18" charset="0"/>
                          </a:rPr>
                        </m:ctrlPr>
                      </m:naryPr>
                      <m:sub>
                        <m:r>
                          <a:rPr lang="en-US" sz="1800" b="0" i="1" smtClean="0">
                            <a:latin typeface="Cambria Math" panose="02040503050406030204" pitchFamily="18" charset="0"/>
                          </a:rPr>
                          <m:t>𝑖</m:t>
                        </m:r>
                        <m:r>
                          <a:rPr lang="en-US" sz="1800" b="0" i="1" smtClean="0">
                            <a:latin typeface="Cambria Math" panose="02040503050406030204" pitchFamily="18" charset="0"/>
                          </a:rPr>
                          <m:t>=1</m:t>
                        </m:r>
                      </m:sub>
                      <m:sup>
                        <m:r>
                          <a:rPr lang="en-US" sz="1800" b="0" i="1" smtClean="0">
                            <a:latin typeface="Cambria Math" panose="02040503050406030204" pitchFamily="18" charset="0"/>
                          </a:rPr>
                          <m:t>𝑛</m:t>
                        </m:r>
                      </m:sup>
                      <m:e>
                        <m:sSub>
                          <m:sSubPr>
                            <m:ctrlPr>
                              <a:rPr lang="en-US" sz="1800" i="1" smtClean="0">
                                <a:latin typeface="Cambria Math" panose="02040503050406030204" pitchFamily="18" charset="0"/>
                              </a:rPr>
                            </m:ctrlPr>
                          </m:sSubPr>
                          <m:e>
                            <m:r>
                              <a:rPr lang="en-US" sz="1800" b="0" i="1" smtClean="0">
                                <a:latin typeface="Cambria Math" panose="02040503050406030204" pitchFamily="18" charset="0"/>
                              </a:rPr>
                              <m:t>𝛼</m:t>
                            </m:r>
                          </m:e>
                          <m:sub>
                            <m:r>
                              <a:rPr lang="en-US" sz="1800" b="0" i="1" smtClean="0">
                                <a:latin typeface="Cambria Math" panose="02040503050406030204" pitchFamily="18" charset="0"/>
                              </a:rPr>
                              <m:t>𝑖</m:t>
                            </m:r>
                          </m:sub>
                        </m:sSub>
                        <m:r>
                          <a:rPr lang="en-US" sz="1800" b="0" i="1" smtClean="0">
                            <a:latin typeface="Cambria Math" panose="02040503050406030204" pitchFamily="18" charset="0"/>
                          </a:rPr>
                          <m:t>𝜙</m:t>
                        </m:r>
                        <m:r>
                          <a:rPr lang="en-US" sz="1800" b="0" i="1" smtClean="0">
                            <a:latin typeface="Cambria Math" panose="02040503050406030204" pitchFamily="18" charset="0"/>
                          </a:rPr>
                          <m:t>(</m:t>
                        </m:r>
                        <m:sSub>
                          <m:sSubPr>
                            <m:ctrlPr>
                              <a:rPr lang="en-US" sz="1800" b="1" i="1" smtClean="0">
                                <a:latin typeface="Cambria Math" panose="02040503050406030204" pitchFamily="18" charset="0"/>
                              </a:rPr>
                            </m:ctrlPr>
                          </m:sSubPr>
                          <m:e>
                            <m:r>
                              <a:rPr lang="en-US" sz="1800" b="1" i="1" smtClean="0">
                                <a:latin typeface="Cambria Math" panose="02040503050406030204" pitchFamily="18" charset="0"/>
                              </a:rPr>
                              <m:t>𝒙</m:t>
                            </m:r>
                          </m:e>
                          <m:sub>
                            <m:r>
                              <a:rPr lang="en-US" sz="1800" b="1" i="1" smtClean="0">
                                <a:latin typeface="Cambria Math" panose="02040503050406030204" pitchFamily="18" charset="0"/>
                              </a:rPr>
                              <m:t>𝒊</m:t>
                            </m:r>
                          </m:sub>
                        </m:sSub>
                        <m:r>
                          <a:rPr lang="en-US" sz="1800" b="0" i="1" smtClean="0">
                            <a:latin typeface="Cambria Math" panose="02040503050406030204" pitchFamily="18" charset="0"/>
                          </a:rPr>
                          <m:t>)</m:t>
                        </m:r>
                      </m:e>
                    </m:nary>
                  </m:oMath>
                </a14:m>
                <a:r>
                  <a:rPr lang="en-US" sz="1800" dirty="0"/>
                  <a:t>: </a:t>
                </a:r>
              </a:p>
              <a:p>
                <a:endParaRPr lang="en-US" sz="1800" dirty="0"/>
              </a:p>
              <a:p>
                <a:endParaRPr lang="en-US" sz="1800" dirty="0"/>
              </a:p>
              <a:p>
                <a:r>
                  <a:rPr lang="en-US" sz="1800" dirty="0"/>
                  <a:t>Stochastic update:</a:t>
                </a:r>
              </a:p>
            </p:txBody>
          </p:sp>
        </mc:Choice>
        <mc:Fallback xmlns="">
          <p:sp>
            <p:nvSpPr>
              <p:cNvPr id="3" name="Content Placeholder 2">
                <a:extLst>
                  <a:ext uri="{FF2B5EF4-FFF2-40B4-BE49-F238E27FC236}">
                    <a16:creationId xmlns:a16="http://schemas.microsoft.com/office/drawing/2014/main" id="{13F50FC2-B001-504C-967E-6A7EE06711A7}"/>
                  </a:ext>
                </a:extLst>
              </p:cNvPr>
              <p:cNvSpPr>
                <a:spLocks noGrp="1" noRot="1" noChangeAspect="1" noMove="1" noResize="1" noEditPoints="1" noAdjustHandles="1" noChangeArrowheads="1" noChangeShapeType="1" noTextEdit="1"/>
              </p:cNvSpPr>
              <p:nvPr>
                <p:ph idx="1"/>
              </p:nvPr>
            </p:nvSpPr>
            <p:spPr>
              <a:blipFill>
                <a:blip r:embed="rId3"/>
                <a:stretch>
                  <a:fillRect l="-482" t="-1706"/>
                </a:stretch>
              </a:blipFill>
            </p:spPr>
            <p:txBody>
              <a:bodyPr/>
              <a:lstStyle/>
              <a:p>
                <a:r>
                  <a:rPr lang="en-US">
                    <a:noFill/>
                  </a:rPr>
                  <a:t> </a:t>
                </a:r>
              </a:p>
            </p:txBody>
          </p:sp>
        </mc:Fallback>
      </mc:AlternateContent>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38</a:t>
            </a:fld>
            <a:endParaRPr lang="en-US" dirty="0"/>
          </a:p>
        </p:txBody>
      </p:sp>
      <p:pic>
        <p:nvPicPr>
          <p:cNvPr id="4" name="Picture 3">
            <a:extLst>
              <a:ext uri="{FF2B5EF4-FFF2-40B4-BE49-F238E27FC236}">
                <a16:creationId xmlns:a16="http://schemas.microsoft.com/office/drawing/2014/main" id="{A50020DF-4602-8E46-BF40-9A012286B3D5}"/>
              </a:ext>
            </a:extLst>
          </p:cNvPr>
          <p:cNvPicPr>
            <a:picLocks noChangeAspect="1"/>
          </p:cNvPicPr>
          <p:nvPr/>
        </p:nvPicPr>
        <p:blipFill>
          <a:blip r:embed="rId4"/>
          <a:stretch>
            <a:fillRect/>
          </a:stretch>
        </p:blipFill>
        <p:spPr>
          <a:xfrm>
            <a:off x="2821187" y="1172888"/>
            <a:ext cx="4233147" cy="555167"/>
          </a:xfrm>
          <a:prstGeom prst="rect">
            <a:avLst/>
          </a:prstGeom>
        </p:spPr>
      </p:pic>
      <p:pic>
        <p:nvPicPr>
          <p:cNvPr id="7" name="Picture 6">
            <a:extLst>
              <a:ext uri="{FF2B5EF4-FFF2-40B4-BE49-F238E27FC236}">
                <a16:creationId xmlns:a16="http://schemas.microsoft.com/office/drawing/2014/main" id="{94601146-80F4-CE43-8670-B13570006417}"/>
              </a:ext>
            </a:extLst>
          </p:cNvPr>
          <p:cNvPicPr>
            <a:picLocks noChangeAspect="1"/>
          </p:cNvPicPr>
          <p:nvPr/>
        </p:nvPicPr>
        <p:blipFill>
          <a:blip r:embed="rId5"/>
          <a:stretch>
            <a:fillRect/>
          </a:stretch>
        </p:blipFill>
        <p:spPr>
          <a:xfrm>
            <a:off x="-105769" y="2117062"/>
            <a:ext cx="5544663" cy="646310"/>
          </a:xfrm>
          <a:prstGeom prst="rect">
            <a:avLst/>
          </a:prstGeom>
        </p:spPr>
      </p:pic>
      <p:pic>
        <p:nvPicPr>
          <p:cNvPr id="9" name="Picture 8">
            <a:extLst>
              <a:ext uri="{FF2B5EF4-FFF2-40B4-BE49-F238E27FC236}">
                <a16:creationId xmlns:a16="http://schemas.microsoft.com/office/drawing/2014/main" id="{FD6A2A4D-5069-E942-8935-46F56B3C5860}"/>
              </a:ext>
            </a:extLst>
          </p:cNvPr>
          <p:cNvPicPr>
            <a:picLocks noChangeAspect="1"/>
          </p:cNvPicPr>
          <p:nvPr/>
        </p:nvPicPr>
        <p:blipFill>
          <a:blip r:embed="rId6"/>
          <a:stretch>
            <a:fillRect/>
          </a:stretch>
        </p:blipFill>
        <p:spPr>
          <a:xfrm>
            <a:off x="1144787" y="3223499"/>
            <a:ext cx="5204933" cy="606710"/>
          </a:xfrm>
          <a:prstGeom prst="rect">
            <a:avLst/>
          </a:prstGeom>
        </p:spPr>
      </p:pic>
      <p:pic>
        <p:nvPicPr>
          <p:cNvPr id="10" name="Picture 9">
            <a:extLst>
              <a:ext uri="{FF2B5EF4-FFF2-40B4-BE49-F238E27FC236}">
                <a16:creationId xmlns:a16="http://schemas.microsoft.com/office/drawing/2014/main" id="{EF892AB6-EBA5-5749-8814-FD85DB280F2F}"/>
              </a:ext>
            </a:extLst>
          </p:cNvPr>
          <p:cNvPicPr>
            <a:picLocks noChangeAspect="1"/>
          </p:cNvPicPr>
          <p:nvPr/>
        </p:nvPicPr>
        <p:blipFill>
          <a:blip r:embed="rId7"/>
          <a:stretch>
            <a:fillRect/>
          </a:stretch>
        </p:blipFill>
        <p:spPr>
          <a:xfrm>
            <a:off x="912540" y="4265340"/>
            <a:ext cx="5266599" cy="613898"/>
          </a:xfrm>
          <a:prstGeom prst="rect">
            <a:avLst/>
          </a:prstGeom>
        </p:spPr>
      </p:pic>
      <p:sp>
        <p:nvSpPr>
          <p:cNvPr id="11" name="Rectangle 10">
            <a:extLst>
              <a:ext uri="{FF2B5EF4-FFF2-40B4-BE49-F238E27FC236}">
                <a16:creationId xmlns:a16="http://schemas.microsoft.com/office/drawing/2014/main" id="{4F67E35E-5021-AF4B-B22E-413F506862F5}"/>
              </a:ext>
            </a:extLst>
          </p:cNvPr>
          <p:cNvSpPr/>
          <p:nvPr/>
        </p:nvSpPr>
        <p:spPr>
          <a:xfrm>
            <a:off x="6254633" y="1823071"/>
            <a:ext cx="2714009" cy="2519680"/>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887ADDD4-2943-234F-A9B1-D9E0DE5C9792}"/>
              </a:ext>
            </a:extLst>
          </p:cNvPr>
          <p:cNvPicPr>
            <a:picLocks noChangeAspect="1"/>
          </p:cNvPicPr>
          <p:nvPr/>
        </p:nvPicPr>
        <p:blipFill>
          <a:blip r:embed="rId8"/>
          <a:stretch>
            <a:fillRect/>
          </a:stretch>
        </p:blipFill>
        <p:spPr>
          <a:xfrm>
            <a:off x="6939807" y="3124119"/>
            <a:ext cx="1343660" cy="908946"/>
          </a:xfrm>
          <a:prstGeom prst="rect">
            <a:avLst/>
          </a:prstGeom>
        </p:spPr>
      </p:pic>
      <p:sp>
        <p:nvSpPr>
          <p:cNvPr id="13" name="TextBox 12">
            <a:extLst>
              <a:ext uri="{FF2B5EF4-FFF2-40B4-BE49-F238E27FC236}">
                <a16:creationId xmlns:a16="http://schemas.microsoft.com/office/drawing/2014/main" id="{0323C763-8A29-A24E-8949-5FC86BE16D40}"/>
              </a:ext>
            </a:extLst>
          </p:cNvPr>
          <p:cNvSpPr txBox="1"/>
          <p:nvPr/>
        </p:nvSpPr>
        <p:spPr>
          <a:xfrm>
            <a:off x="6492239" y="1950720"/>
            <a:ext cx="2413993" cy="1323439"/>
          </a:xfrm>
          <a:prstGeom prst="rect">
            <a:avLst/>
          </a:prstGeom>
          <a:noFill/>
        </p:spPr>
        <p:txBody>
          <a:bodyPr wrap="square" rtlCol="0">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Updates worst-violating sample </a:t>
            </a:r>
            <a:r>
              <a:rPr lang="en-US" sz="1600" b="1" dirty="0">
                <a:latin typeface="Arial" panose="020B0604020202020204" pitchFamily="34" charset="0"/>
                <a:cs typeface="Arial" panose="020B0604020202020204" pitchFamily="34" charset="0"/>
              </a:rPr>
              <a:t>only</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Worst-violator updated </a:t>
            </a:r>
            <a:r>
              <a:rPr lang="en-US" sz="1600" b="1" dirty="0">
                <a:latin typeface="Arial" panose="020B0604020202020204" pitchFamily="34" charset="0"/>
                <a:cs typeface="Arial" panose="020B0604020202020204" pitchFamily="34" charset="0"/>
              </a:rPr>
              <a:t>once</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p:txBody>
      </p:sp>
      <p:cxnSp>
        <p:nvCxnSpPr>
          <p:cNvPr id="14" name="Straight Arrow Connector 13">
            <a:extLst>
              <a:ext uri="{FF2B5EF4-FFF2-40B4-BE49-F238E27FC236}">
                <a16:creationId xmlns:a16="http://schemas.microsoft.com/office/drawing/2014/main" id="{3081ADAF-9DE7-3F4C-A25C-69C102D0C295}"/>
              </a:ext>
            </a:extLst>
          </p:cNvPr>
          <p:cNvCxnSpPr>
            <a:cxnSpLocks/>
          </p:cNvCxnSpPr>
          <p:nvPr/>
        </p:nvCxnSpPr>
        <p:spPr>
          <a:xfrm flipV="1">
            <a:off x="3195757" y="2610776"/>
            <a:ext cx="3421783" cy="1808824"/>
          </a:xfrm>
          <a:prstGeom prst="straightConnector1">
            <a:avLst/>
          </a:prstGeom>
          <a:ln w="190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1335ED35-7187-AE48-B819-8AAAA64BA422}"/>
              </a:ext>
            </a:extLst>
          </p:cNvPr>
          <p:cNvCxnSpPr>
            <a:cxnSpLocks/>
          </p:cNvCxnSpPr>
          <p:nvPr/>
        </p:nvCxnSpPr>
        <p:spPr>
          <a:xfrm flipV="1">
            <a:off x="2946400" y="2117062"/>
            <a:ext cx="3671140" cy="2515264"/>
          </a:xfrm>
          <a:prstGeom prst="straightConnector1">
            <a:avLst/>
          </a:prstGeom>
          <a:ln w="19050">
            <a:solidFill>
              <a:srgbClr val="FF0000"/>
            </a:solidFill>
            <a:tailEnd type="triangle"/>
          </a:ln>
        </p:spPr>
        <p:style>
          <a:lnRef idx="1">
            <a:schemeClr val="accent2"/>
          </a:lnRef>
          <a:fillRef idx="0">
            <a:schemeClr val="accent2"/>
          </a:fillRef>
          <a:effectRef idx="0">
            <a:schemeClr val="accent2"/>
          </a:effectRef>
          <a:fontRef idx="minor">
            <a:schemeClr val="tx1"/>
          </a:fontRef>
        </p:style>
      </p:cxnSp>
      <p:sp>
        <p:nvSpPr>
          <p:cNvPr id="16" name="Footer Placeholder 2">
            <a:extLst>
              <a:ext uri="{FF2B5EF4-FFF2-40B4-BE49-F238E27FC236}">
                <a16:creationId xmlns:a16="http://schemas.microsoft.com/office/drawing/2014/main" id="{FB7AADBC-63C6-214B-9E5B-43E7A14A2918}"/>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64210110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OLLAWV: Algorithm</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39</a:t>
            </a:fld>
            <a:endParaRPr lang="en-US" dirty="0"/>
          </a:p>
        </p:txBody>
      </p:sp>
      <p:pic>
        <p:nvPicPr>
          <p:cNvPr id="9" name="Picture 8">
            <a:extLst>
              <a:ext uri="{FF2B5EF4-FFF2-40B4-BE49-F238E27FC236}">
                <a16:creationId xmlns:a16="http://schemas.microsoft.com/office/drawing/2014/main" id="{7D59C47D-78D9-8344-B7D0-8D282F0B2D13}"/>
              </a:ext>
            </a:extLst>
          </p:cNvPr>
          <p:cNvPicPr>
            <a:picLocks noChangeAspect="1"/>
          </p:cNvPicPr>
          <p:nvPr/>
        </p:nvPicPr>
        <p:blipFill>
          <a:blip r:embed="rId3"/>
          <a:stretch>
            <a:fillRect/>
          </a:stretch>
        </p:blipFill>
        <p:spPr>
          <a:xfrm>
            <a:off x="1994536" y="741938"/>
            <a:ext cx="5154930" cy="4119630"/>
          </a:xfrm>
          <a:prstGeom prst="rect">
            <a:avLst/>
          </a:prstGeom>
        </p:spPr>
      </p:pic>
      <p:sp>
        <p:nvSpPr>
          <p:cNvPr id="7" name="Footer Placeholder 2">
            <a:extLst>
              <a:ext uri="{FF2B5EF4-FFF2-40B4-BE49-F238E27FC236}">
                <a16:creationId xmlns:a16="http://schemas.microsoft.com/office/drawing/2014/main" id="{E5AA3258-5037-6540-A25C-7FB29672E0AF}"/>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41680718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6F882-3ADE-654A-BF54-D3C757B83EDD}"/>
              </a:ext>
            </a:extLst>
          </p:cNvPr>
          <p:cNvSpPr>
            <a:spLocks noGrp="1"/>
          </p:cNvSpPr>
          <p:nvPr>
            <p:ph type="title"/>
          </p:nvPr>
        </p:nvSpPr>
        <p:spPr/>
        <p:txBody>
          <a:bodyPr/>
          <a:lstStyle/>
          <a:p>
            <a:r>
              <a:rPr lang="en-US" dirty="0"/>
              <a:t>Multiple-Instance Learning</a:t>
            </a:r>
          </a:p>
        </p:txBody>
      </p:sp>
      <p:sp>
        <p:nvSpPr>
          <p:cNvPr id="7" name="Slide Number Placeholder 6">
            <a:extLst>
              <a:ext uri="{FF2B5EF4-FFF2-40B4-BE49-F238E27FC236}">
                <a16:creationId xmlns:a16="http://schemas.microsoft.com/office/drawing/2014/main" id="{FD50C986-F75E-C74A-A37A-4761CD57FA5B}"/>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a:t>
            </a:fld>
            <a:endParaRPr lang="en-US" dirty="0"/>
          </a:p>
        </p:txBody>
      </p:sp>
      <mc:AlternateContent xmlns:mc="http://schemas.openxmlformats.org/markup-compatibility/2006">
        <mc:Choice xmlns:a14="http://schemas.microsoft.com/office/drawing/2010/main" Requires="a14">
          <p:graphicFrame>
            <p:nvGraphicFramePr>
              <p:cNvPr id="8" name="Content Placeholder 4">
                <a:extLst>
                  <a:ext uri="{FF2B5EF4-FFF2-40B4-BE49-F238E27FC236}">
                    <a16:creationId xmlns:a16="http://schemas.microsoft.com/office/drawing/2014/main" id="{3B7DA51A-4DB8-2142-A9AC-7052E081DCAA}"/>
                  </a:ext>
                </a:extLst>
              </p:cNvPr>
              <p:cNvGraphicFramePr>
                <a:graphicFrameLocks noGrp="1"/>
              </p:cNvGraphicFramePr>
              <p:nvPr>
                <p:ph idx="1"/>
                <p:extLst>
                  <p:ext uri="{D42A27DB-BD31-4B8C-83A1-F6EECF244321}">
                    <p14:modId xmlns:p14="http://schemas.microsoft.com/office/powerpoint/2010/main" val="1928549510"/>
                  </p:ext>
                </p:extLst>
              </p:nvPr>
            </p:nvGraphicFramePr>
            <p:xfrm>
              <a:off x="3698241" y="1093917"/>
              <a:ext cx="4938397" cy="3578416"/>
            </p:xfrm>
            <a:graphic>
              <a:graphicData uri="http://schemas.openxmlformats.org/drawingml/2006/table">
                <a:tbl>
                  <a:tblPr firstRow="1" bandRow="1">
                    <a:tableStyleId>{EB9631B5-78F2-41C9-869B-9F39066F8104}</a:tableStyleId>
                  </a:tblPr>
                  <a:tblGrid>
                    <a:gridCol w="640079">
                      <a:extLst>
                        <a:ext uri="{9D8B030D-6E8A-4147-A177-3AD203B41FA5}">
                          <a16:colId xmlns:a16="http://schemas.microsoft.com/office/drawing/2014/main" val="2608123464"/>
                        </a:ext>
                      </a:extLst>
                    </a:gridCol>
                    <a:gridCol w="962863">
                      <a:extLst>
                        <a:ext uri="{9D8B030D-6E8A-4147-A177-3AD203B41FA5}">
                          <a16:colId xmlns:a16="http://schemas.microsoft.com/office/drawing/2014/main" val="3777162626"/>
                        </a:ext>
                      </a:extLst>
                    </a:gridCol>
                    <a:gridCol w="694650">
                      <a:extLst>
                        <a:ext uri="{9D8B030D-6E8A-4147-A177-3AD203B41FA5}">
                          <a16:colId xmlns:a16="http://schemas.microsoft.com/office/drawing/2014/main" val="76346269"/>
                        </a:ext>
                      </a:extLst>
                    </a:gridCol>
                    <a:gridCol w="1210750">
                      <a:extLst>
                        <a:ext uri="{9D8B030D-6E8A-4147-A177-3AD203B41FA5}">
                          <a16:colId xmlns:a16="http://schemas.microsoft.com/office/drawing/2014/main" val="3110329293"/>
                        </a:ext>
                      </a:extLst>
                    </a:gridCol>
                    <a:gridCol w="1430055">
                      <a:extLst>
                        <a:ext uri="{9D8B030D-6E8A-4147-A177-3AD203B41FA5}">
                          <a16:colId xmlns:a16="http://schemas.microsoft.com/office/drawing/2014/main" val="517946171"/>
                        </a:ext>
                      </a:extLst>
                    </a:gridCol>
                  </a:tblGrid>
                  <a:tr h="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𝑩</m:t>
                                </m:r>
                              </m:oMath>
                            </m:oMathPara>
                          </a14:m>
                          <a:endParaRPr lang="en-US" sz="1600" dirty="0">
                            <a:solidFill>
                              <a:sysClr val="windowText" lastClr="000000"/>
                            </a:solidFill>
                          </a:endParaRPr>
                        </a:p>
                      </a:txBody>
                      <a:tcPr/>
                    </a:tc>
                    <a:tc gridSpan="3">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𝑿</m:t>
                                </m:r>
                                <m:r>
                                  <a:rPr lang="en-US" sz="1600" b="1" i="1" smtClean="0">
                                    <a:solidFill>
                                      <a:sysClr val="windowText" lastClr="000000"/>
                                    </a:solidFill>
                                    <a:latin typeface="Cambria Math" panose="02040503050406030204" pitchFamily="18" charset="0"/>
                                  </a:rPr>
                                  <m:t>∈</m:t>
                                </m:r>
                                <m:sSup>
                                  <m:sSupPr>
                                    <m:ctrlPr>
                                      <a:rPr lang="en-US" sz="1600" b="1" i="1" smtClean="0">
                                        <a:solidFill>
                                          <a:sysClr val="windowText" lastClr="000000"/>
                                        </a:solidFill>
                                        <a:latin typeface="Cambria Math" panose="02040503050406030204" pitchFamily="18" charset="0"/>
                                        <a:ea typeface="Cambria Math" panose="02040503050406030204" pitchFamily="18" charset="0"/>
                                      </a:rPr>
                                    </m:ctrlPr>
                                  </m:sSupPr>
                                  <m:e>
                                    <m:r>
                                      <a:rPr lang="en-US" sz="1600" b="1" i="1" smtClean="0">
                                        <a:solidFill>
                                          <a:sysClr val="windowText" lastClr="000000"/>
                                        </a:solidFill>
                                        <a:latin typeface="Cambria Math" panose="02040503050406030204" pitchFamily="18" charset="0"/>
                                        <a:ea typeface="Cambria Math" panose="02040503050406030204" pitchFamily="18" charset="0"/>
                                      </a:rPr>
                                      <m:t>ℝ</m:t>
                                    </m:r>
                                  </m:e>
                                  <m:sup>
                                    <m:r>
                                      <a:rPr lang="en-US" sz="1600" b="1" i="1" smtClean="0">
                                        <a:solidFill>
                                          <a:sysClr val="windowText" lastClr="000000"/>
                                        </a:solidFill>
                                        <a:latin typeface="Cambria Math" panose="02040503050406030204" pitchFamily="18" charset="0"/>
                                        <a:ea typeface="Cambria Math" panose="02040503050406030204" pitchFamily="18" charset="0"/>
                                      </a:rPr>
                                      <m:t>𝒎</m:t>
                                    </m:r>
                                    <m:r>
                                      <a:rPr lang="en-US" sz="1600" b="1" i="1" smtClean="0">
                                        <a:solidFill>
                                          <a:sysClr val="windowText" lastClr="000000"/>
                                        </a:solidFill>
                                        <a:latin typeface="Cambria Math" panose="02040503050406030204" pitchFamily="18" charset="0"/>
                                        <a:ea typeface="Cambria Math" panose="02040503050406030204" pitchFamily="18" charset="0"/>
                                      </a:rPr>
                                      <m:t> × </m:t>
                                    </m:r>
                                    <m:r>
                                      <a:rPr lang="en-US" sz="1600" b="1" i="1" smtClean="0">
                                        <a:solidFill>
                                          <a:sysClr val="windowText" lastClr="000000"/>
                                        </a:solidFill>
                                        <a:latin typeface="Cambria Math" panose="02040503050406030204" pitchFamily="18" charset="0"/>
                                        <a:ea typeface="Cambria Math" panose="02040503050406030204" pitchFamily="18" charset="0"/>
                                      </a:rPr>
                                      <m:t>𝒅</m:t>
                                    </m:r>
                                  </m:sup>
                                </m:sSup>
                              </m:oMath>
                            </m:oMathPara>
                          </a14:m>
                          <a:endParaRPr lang="en-US" sz="1600" b="1" dirty="0">
                            <a:solidFill>
                              <a:sysClr val="windowText" lastClr="000000"/>
                            </a:solidFill>
                          </a:endParaRPr>
                        </a:p>
                      </a:txBody>
                      <a:tcPr/>
                    </a:tc>
                    <a:tc hMerge="1">
                      <a:txBody>
                        <a:bodyPr/>
                        <a:lstStyle/>
                        <a:p>
                          <a:endParaRPr lang="en-US" dirty="0"/>
                        </a:p>
                      </a:txBody>
                      <a:tcPr/>
                    </a:tc>
                    <a:tc hMerge="1">
                      <a:txBody>
                        <a:bodyPr/>
                        <a:lstStyle/>
                        <a:p>
                          <a:endParaRPr lang="en-US" dirty="0"/>
                        </a:p>
                      </a:txBody>
                      <a:tcPr/>
                    </a:tc>
                    <a:tc>
                      <a:txBody>
                        <a:bodyPr/>
                        <a:lstStyle/>
                        <a:p>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𝒀</m:t>
                                </m:r>
                                <m:r>
                                  <a:rPr lang="en-US" sz="1600" b="1" i="1" smtClean="0">
                                    <a:solidFill>
                                      <a:sysClr val="windowText" lastClr="000000"/>
                                    </a:solidFill>
                                    <a:latin typeface="Cambria Math" panose="02040503050406030204" pitchFamily="18" charset="0"/>
                                  </a:rPr>
                                  <m:t>∈</m:t>
                                </m:r>
                                <m:sSup>
                                  <m:sSupPr>
                                    <m:ctrlPr>
                                      <a:rPr lang="en-US" sz="1600" b="1" i="1" smtClean="0">
                                        <a:solidFill>
                                          <a:sysClr val="windowText" lastClr="000000"/>
                                        </a:solidFill>
                                        <a:latin typeface="Cambria Math" panose="02040503050406030204" pitchFamily="18" charset="0"/>
                                      </a:rPr>
                                    </m:ctrlPr>
                                  </m:sSupPr>
                                  <m:e>
                                    <m:d>
                                      <m:dPr>
                                        <m:begChr m:val="{"/>
                                        <m:endChr m:val="}"/>
                                        <m:ctrlPr>
                                          <a:rPr lang="en-US" sz="1600" b="1" i="1" smtClean="0">
                                            <a:solidFill>
                                              <a:sysClr val="windowText" lastClr="000000"/>
                                            </a:solidFill>
                                            <a:latin typeface="Cambria Math" panose="02040503050406030204" pitchFamily="18" charset="0"/>
                                          </a:rPr>
                                        </m:ctrlPr>
                                      </m:dPr>
                                      <m:e>
                                        <m:r>
                                          <a:rPr lang="en-US" sz="1600" b="1" i="1" smtClean="0">
                                            <a:solidFill>
                                              <a:sysClr val="windowText" lastClr="000000"/>
                                            </a:solidFill>
                                            <a:latin typeface="Cambria Math" panose="02040503050406030204" pitchFamily="18" charset="0"/>
                                          </a:rPr>
                                          <m:t>𝟏</m:t>
                                        </m:r>
                                        <m:r>
                                          <a:rPr lang="en-US" sz="1600" b="1" i="1" smtClean="0">
                                            <a:solidFill>
                                              <a:sysClr val="windowText" lastClr="000000"/>
                                            </a:solidFill>
                                            <a:latin typeface="Cambria Math" panose="02040503050406030204" pitchFamily="18" charset="0"/>
                                          </a:rPr>
                                          <m:t>,−</m:t>
                                        </m:r>
                                        <m:r>
                                          <a:rPr lang="en-US" sz="1600" b="1" i="1" smtClean="0">
                                            <a:solidFill>
                                              <a:sysClr val="windowText" lastClr="000000"/>
                                            </a:solidFill>
                                            <a:latin typeface="Cambria Math" panose="02040503050406030204" pitchFamily="18" charset="0"/>
                                          </a:rPr>
                                          <m:t>𝟏</m:t>
                                        </m:r>
                                      </m:e>
                                    </m:d>
                                  </m:e>
                                  <m:sup>
                                    <m:r>
                                      <a:rPr lang="en-US" sz="1600" b="1" i="1" smtClean="0">
                                        <a:solidFill>
                                          <a:sysClr val="windowText" lastClr="000000"/>
                                        </a:solidFill>
                                        <a:latin typeface="Cambria Math" panose="02040503050406030204" pitchFamily="18" charset="0"/>
                                      </a:rPr>
                                      <m:t>𝒏</m:t>
                                    </m:r>
                                  </m:sup>
                                </m:sSup>
                              </m:oMath>
                            </m:oMathPara>
                          </a14:m>
                          <a:endParaRPr lang="en-US" sz="1600" dirty="0">
                            <a:solidFill>
                              <a:sysClr val="windowText" lastClr="000000"/>
                            </a:solidFill>
                          </a:endParaRPr>
                        </a:p>
                      </a:txBody>
                      <a:tcPr/>
                    </a:tc>
                    <a:extLst>
                      <a:ext uri="{0D108BD9-81ED-4DB2-BD59-A6C34878D82A}">
                        <a16:rowId xmlns:a16="http://schemas.microsoft.com/office/drawing/2014/main" val="4096015257"/>
                      </a:ext>
                    </a:extLst>
                  </a:tr>
                  <a:tr h="322545">
                    <a:tc rowSpan="3">
                      <a:txBody>
                        <a:bodyPr/>
                        <a:lstStyle/>
                        <a:p>
                          <a:pPr algn="ctr"/>
                          <a:endParaRPr lang="en-US" sz="1600" dirty="0">
                            <a:solidFill>
                              <a:sysClr val="windowText" lastClr="000000"/>
                            </a:solidFill>
                          </a:endParaRPr>
                        </a:p>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𝟏</m:t>
                                    </m:r>
                                  </m:sub>
                                </m:sSub>
                              </m:oMath>
                            </m:oMathPara>
                          </a14:m>
                          <a:endParaRPr lang="en-US" sz="1600" b="1"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𝟏</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𝟏</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solidFill>
                          <a:schemeClr val="bg2"/>
                        </a:solidFill>
                      </a:tcPr>
                    </a:tc>
                    <a:tc rowSpan="3">
                      <a:txBody>
                        <a:bodyPr/>
                        <a:lstStyle/>
                        <a:p>
                          <a:endParaRPr lang="en-US" sz="1600" dirty="0">
                            <a:solidFill>
                              <a:sysClr val="windowText" lastClr="000000"/>
                            </a:solidFill>
                          </a:endParaRPr>
                        </a:p>
                        <a:p>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70925757"/>
                      </a:ext>
                    </a:extLst>
                  </a:tr>
                  <a:tr h="322545">
                    <a:tc vMerge="1">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𝟐</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𝟐</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534842777"/>
                      </a:ext>
                    </a:extLst>
                  </a:tr>
                  <a:tr h="322545">
                    <a:tc vMerge="1">
                      <a:txBody>
                        <a:bodyPr/>
                        <a:lstStyle/>
                        <a:p>
                          <a:pPr algn="just"/>
                          <a:endParaRPr lang="en-US" b="0" dirty="0"/>
                        </a:p>
                      </a:txBody>
                      <a:tcPr>
                        <a:lnL w="12700" cap="flat" cmpd="sng" algn="ctr">
                          <a:solidFill>
                            <a:schemeClr val="tx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𝟑</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𝟑</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22508473"/>
                      </a:ext>
                    </a:extLst>
                  </a:tr>
                  <a:tr h="322545">
                    <a:tc rowSpan="2">
                      <a:txBody>
                        <a:bodyPr/>
                        <a:lstStyle/>
                        <a:p>
                          <a:pPr algn="ctr"/>
                          <a:endParaRPr lang="en-US" sz="1600" dirty="0">
                            <a:solidFill>
                              <a:sysClr val="windowText" lastClr="000000"/>
                            </a:solidFill>
                          </a:endParaRPr>
                        </a:p>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𝟐</m:t>
                                    </m:r>
                                  </m:sub>
                                </m:sSub>
                              </m:oMath>
                            </m:oMathPara>
                          </a14:m>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𝟒</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𝟒</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rowSpan="2">
                      <a:txBody>
                        <a:bodyPr/>
                        <a:lstStyle/>
                        <a:p>
                          <a:endParaRPr lang="en-US" sz="1600" dirty="0">
                            <a:solidFill>
                              <a:sysClr val="windowText" lastClr="000000"/>
                            </a:solidFill>
                          </a:endParaRPr>
                        </a:p>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p>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50783450"/>
                      </a:ext>
                    </a:extLst>
                  </a:tr>
                  <a:tr h="0">
                    <a:tc vMerge="1">
                      <a:txBody>
                        <a:bodyPr/>
                        <a:lstStyle/>
                        <a:p>
                          <a:endParaRPr lang="en-US" dirty="0"/>
                        </a:p>
                      </a:txBody>
                      <a:tcPr>
                        <a:lnL w="12700" cap="flat" cmpd="sng" algn="ctr">
                          <a:solidFill>
                            <a:schemeClr val="tx1"/>
                          </a:solidFill>
                          <a:prstDash val="solid"/>
                          <a:round/>
                          <a:headEnd type="none" w="med" len="med"/>
                          <a:tailEnd type="none" w="med" len="med"/>
                        </a:ln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𝟓</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𝟓</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B w="12700" cap="flat" cmpd="sng" algn="ctr">
                          <a:solidFill>
                            <a:schemeClr val="tx1"/>
                          </a:solidFill>
                          <a:prstDash val="solid"/>
                          <a:round/>
                          <a:headEnd type="none" w="med" len="med"/>
                          <a:tailEnd type="none" w="med" len="med"/>
                        </a:lnB>
                        <a:solidFill>
                          <a:schemeClr val="bg2"/>
                        </a:solid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44377948"/>
                      </a:ext>
                    </a:extLst>
                  </a:tr>
                  <a:tr h="20494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27285619"/>
                      </a:ext>
                    </a:extLst>
                  </a:tr>
                  <a:tr h="322545">
                    <a:tc>
                      <a:txBody>
                        <a:bodyPr/>
                        <a:lstStyle/>
                        <a:p>
                          <a:pPr algn="ct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𝑩</m:t>
                                    </m:r>
                                  </m:e>
                                  <m:sub>
                                    <m:r>
                                      <a:rPr lang="en-US" sz="1600" smtClean="0">
                                        <a:solidFill>
                                          <a:sysClr val="windowText" lastClr="000000"/>
                                        </a:solidFill>
                                        <a:latin typeface="Cambria Math" panose="02040503050406030204" pitchFamily="18" charset="0"/>
                                      </a:rPr>
                                      <m:t>𝒏</m:t>
                                    </m:r>
                                  </m:sub>
                                </m:sSub>
                              </m:oMath>
                            </m:oMathPara>
                          </a14:m>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𝒎</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i="1" smtClean="0">
                                        <a:solidFill>
                                          <a:sysClr val="windowText" lastClr="000000"/>
                                        </a:solidFill>
                                        <a:latin typeface="Cambria Math" panose="02040503050406030204" pitchFamily="18" charset="0"/>
                                      </a:rPr>
                                    </m:ctrlPr>
                                  </m:sSubPr>
                                  <m:e>
                                    <m:r>
                                      <a:rPr lang="en-US" sz="1600" smtClean="0">
                                        <a:solidFill>
                                          <a:sysClr val="windowText" lastClr="000000"/>
                                        </a:solidFill>
                                        <a:latin typeface="Cambria Math" panose="02040503050406030204" pitchFamily="18" charset="0"/>
                                      </a:rPr>
                                      <m:t>𝒙</m:t>
                                    </m:r>
                                  </m:e>
                                  <m:sub>
                                    <m:r>
                                      <a:rPr lang="en-US" sz="1600" smtClean="0">
                                        <a:solidFill>
                                          <a:sysClr val="windowText" lastClr="000000"/>
                                        </a:solidFill>
                                        <a:latin typeface="Cambria Math" panose="02040503050406030204" pitchFamily="18" charset="0"/>
                                      </a:rPr>
                                      <m:t>𝒎</m:t>
                                    </m:r>
                                    <m:r>
                                      <a:rPr lang="en-US" sz="1600" b="0" i="0" smtClean="0">
                                        <a:solidFill>
                                          <a:sysClr val="windowText" lastClr="000000"/>
                                        </a:solidFill>
                                        <a:latin typeface="Cambria Math" panose="02040503050406030204" pitchFamily="18" charset="0"/>
                                      </a:rPr>
                                      <m:t>,</m:t>
                                    </m:r>
                                    <m:r>
                                      <a:rPr lang="en-US" sz="1600" smtClean="0">
                                        <a:solidFill>
                                          <a:sysClr val="windowText" lastClr="000000"/>
                                        </a:solidFill>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Group"/>
                              </m:oMathParaPr>
                              <m:oMath xmlns:m="http://schemas.openxmlformats.org/officeDocument/2006/math">
                                <m:r>
                                  <a:rPr lang="en-US" sz="1600" smtClean="0">
                                    <a:solidFill>
                                      <a:sysClr val="windowText" lastClr="000000"/>
                                    </a:solidFill>
                                    <a:latin typeface="Cambria Math" panose="02040503050406030204" pitchFamily="18" charset="0"/>
                                  </a:rPr>
                                  <m:t>+1</m:t>
                                </m:r>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118586357"/>
                      </a:ext>
                    </a:extLst>
                  </a:tr>
                  <a:tr h="322545">
                    <a:tc rowSpan="2">
                      <a:txBody>
                        <a:bodyPr/>
                        <a:lstStyle/>
                        <a:p>
                          <a:pPr algn="ctr"/>
                          <a14:m>
                            <m:oMathPara xmlns:m="http://schemas.openxmlformats.org/officeDocument/2006/math">
                              <m:oMathParaPr>
                                <m:jc m:val="centerGroup"/>
                              </m:oMathParaPr>
                              <m:oMath xmlns:m="http://schemas.openxmlformats.org/officeDocument/2006/math">
                                <m:sSub>
                                  <m:sSubPr>
                                    <m:ctrlPr>
                                      <a:rPr lang="en-US" sz="1600" b="0" i="1" smtClean="0">
                                        <a:solidFill>
                                          <a:sysClr val="windowText" lastClr="000000"/>
                                        </a:solidFill>
                                        <a:latin typeface="Cambria Math" panose="02040503050406030204" pitchFamily="18" charset="0"/>
                                      </a:rPr>
                                    </m:ctrlPr>
                                  </m:sSubPr>
                                  <m:e>
                                    <m:acc>
                                      <m:accPr>
                                        <m:chr m:val="̂"/>
                                        <m:ctrlPr>
                                          <a:rPr lang="en-US" sz="1600" b="0" i="1" smtClean="0">
                                            <a:solidFill>
                                              <a:sysClr val="windowText" lastClr="000000"/>
                                            </a:solidFill>
                                            <a:latin typeface="Cambria Math" panose="02040503050406030204" pitchFamily="18" charset="0"/>
                                          </a:rPr>
                                        </m:ctrlPr>
                                      </m:accPr>
                                      <m:e>
                                        <m:r>
                                          <a:rPr lang="en-US" sz="1600" b="1" i="1" smtClean="0">
                                            <a:solidFill>
                                              <a:sysClr val="windowText" lastClr="000000"/>
                                            </a:solidFill>
                                            <a:latin typeface="Cambria Math" panose="02040503050406030204" pitchFamily="18" charset="0"/>
                                          </a:rPr>
                                          <m:t>𝑩</m:t>
                                        </m:r>
                                      </m:e>
                                    </m:acc>
                                  </m:e>
                                  <m:sub>
                                    <m:r>
                                      <a:rPr lang="en-US" sz="1600" b="1" i="1" smtClean="0">
                                        <a:solidFill>
                                          <a:sysClr val="windowText" lastClr="000000"/>
                                        </a:solidFill>
                                        <a:latin typeface="Cambria Math" panose="02040503050406030204" pitchFamily="18" charset="0"/>
                                      </a:rPr>
                                      <m:t>𝒏</m:t>
                                    </m:r>
                                    <m:r>
                                      <a:rPr lang="en-US" sz="1600" b="1" i="1" smtClean="0">
                                        <a:solidFill>
                                          <a:sysClr val="windowText" lastClr="000000"/>
                                        </a:solidFill>
                                        <a:latin typeface="Cambria Math" panose="02040503050406030204" pitchFamily="18" charset="0"/>
                                      </a:rPr>
                                      <m:t>+</m:t>
                                    </m:r>
                                    <m:r>
                                      <a:rPr lang="en-US" sz="1600" b="1" i="1" smtClean="0">
                                        <a:solidFill>
                                          <a:sysClr val="windowText" lastClr="000000"/>
                                        </a:solidFill>
                                        <a:latin typeface="Cambria Math" panose="02040503050406030204" pitchFamily="18" charset="0"/>
                                      </a:rPr>
                                      <m:t>𝟏</m:t>
                                    </m:r>
                                  </m:sub>
                                </m:sSub>
                              </m:oMath>
                            </m:oMathPara>
                          </a14:m>
                          <a:endParaRPr lang="en-US" sz="1600" b="1" dirty="0">
                            <a:solidFill>
                              <a:sysClr val="windowText" lastClr="000000"/>
                            </a:solidFill>
                          </a:endParaRPr>
                        </a:p>
                      </a:txBody>
                      <a:tcPr anchor="ct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𝟏</m:t>
                                    </m:r>
                                    <m:r>
                                      <a:rPr lang="en-US" sz="1600" b="1" i="1" smtClean="0">
                                        <a:latin typeface="Cambria Math" panose="02040503050406030204" pitchFamily="18" charset="0"/>
                                      </a:rPr>
                                      <m:t>,</m:t>
                                    </m:r>
                                    <m:r>
                                      <a:rPr lang="en-US" sz="1600" b="1" i="1" smtClean="0">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𝟏</m:t>
                                    </m:r>
                                    <m:r>
                                      <a:rPr lang="en-US" sz="1600" b="1" i="1" smtClean="0">
                                        <a:latin typeface="Cambria Math" panose="02040503050406030204" pitchFamily="18" charset="0"/>
                                      </a:rPr>
                                      <m:t>,</m:t>
                                    </m:r>
                                    <m:r>
                                      <a:rPr lang="en-US" sz="1600" b="1" i="1" smtClean="0">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rowSpan="2">
                      <a:txBody>
                        <a:bodyPr/>
                        <a:lstStyle/>
                        <a:p>
                          <a:pPr algn="ctr"/>
                          <a14:m>
                            <m:oMathPara xmlns:m="http://schemas.openxmlformats.org/officeDocument/2006/math">
                              <m:oMathParaPr>
                                <m:jc m:val="centerGroup"/>
                              </m:oMathParaPr>
                              <m:oMath xmlns:m="http://schemas.openxmlformats.org/officeDocument/2006/math">
                                <m:r>
                                  <m:rPr>
                                    <m:nor/>
                                  </m:rPr>
                                  <a:rPr lang="en-US" sz="1600" b="0" dirty="0" smtClean="0">
                                    <a:solidFill>
                                      <a:srgbClr val="FF0000"/>
                                    </a:solidFill>
                                    <a:latin typeface="Cambria Math" panose="02040503050406030204" pitchFamily="18" charset="0"/>
                                    <a:ea typeface="Cambria Math" panose="02040503050406030204" pitchFamily="18" charset="0"/>
                                    <a:cs typeface="Times New Roman" panose="02020603050405020304" pitchFamily="18" charset="0"/>
                                  </a:rPr>
                                  <m:t>?</m:t>
                                </m:r>
                              </m:oMath>
                            </m:oMathPara>
                          </a14:m>
                          <a:endParaRPr lang="en-US" sz="1600" b="0" dirty="0">
                            <a:solidFill>
                              <a:srgbClr val="FF0000"/>
                            </a:solidFill>
                            <a:latin typeface="Cambria Math" panose="02040503050406030204" pitchFamily="18" charset="0"/>
                            <a:ea typeface="Cambria Math" panose="02040503050406030204" pitchFamily="18" charset="0"/>
                            <a:cs typeface="Times New Roman" panose="02020603050405020304" pitchFamily="18" charset="0"/>
                          </a:endParaRPr>
                        </a:p>
                      </a:txBody>
                      <a:tcPr anchor="ct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369508394"/>
                      </a:ext>
                    </a:extLst>
                  </a:tr>
                  <a:tr h="322545">
                    <a:tc vMerge="1">
                      <a:txBody>
                        <a:bodyPr/>
                        <a:lstStyle/>
                        <a:p>
                          <a:pPr algn="ctr"/>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𝟐</m:t>
                                    </m:r>
                                    <m:r>
                                      <a:rPr lang="en-US" sz="1600" b="1" i="1" smtClean="0">
                                        <a:latin typeface="Cambria Math" panose="02040503050406030204" pitchFamily="18" charset="0"/>
                                      </a:rPr>
                                      <m:t>,</m:t>
                                    </m:r>
                                    <m:r>
                                      <a:rPr lang="en-US" sz="1600" b="1" i="1" smtClean="0">
                                        <a:latin typeface="Cambria Math" panose="02040503050406030204" pitchFamily="18" charset="0"/>
                                      </a:rPr>
                                      <m:t>𝟏</m:t>
                                    </m:r>
                                  </m:sub>
                                </m:sSub>
                              </m:oMath>
                            </m:oMathPara>
                          </a14:m>
                          <a:endParaRPr lang="en-US" sz="1600" dirty="0">
                            <a:solidFill>
                              <a:sysClr val="windowText" lastClr="000000"/>
                            </a:solidFill>
                          </a:endParaRPr>
                        </a:p>
                      </a:txBody>
                      <a:tcPr>
                        <a:lnT w="12700" cap="flat" cmpd="sng" algn="ctr">
                          <a:noFill/>
                          <a:prstDash val="solid"/>
                          <a:round/>
                          <a:headEnd type="none" w="med" len="med"/>
                          <a:tailEnd type="none" w="med" len="med"/>
                        </a:lnT>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noFill/>
                          <a:prstDash val="solid"/>
                          <a:round/>
                          <a:headEnd type="none" w="med" len="med"/>
                          <a:tailEnd type="none" w="med" len="med"/>
                        </a:lnT>
                        <a:solidFill>
                          <a:schemeClr val="bg2"/>
                        </a:solidFill>
                      </a:tcPr>
                    </a:tc>
                    <a:tc>
                      <a:txBody>
                        <a:bodyPr/>
                        <a:lstStyle/>
                        <a:p>
                          <a:pPr/>
                          <a14:m>
                            <m:oMathPara xmlns:m="http://schemas.openxmlformats.org/officeDocument/2006/math">
                              <m:oMathParaPr>
                                <m:jc m:val="centerGroup"/>
                              </m:oMathParaPr>
                              <m:oMath xmlns:m="http://schemas.openxmlformats.org/officeDocument/2006/math">
                                <m:sSub>
                                  <m:sSubPr>
                                    <m:ctrlPr>
                                      <a:rPr lang="en-US" sz="1600" b="1" i="1" smtClean="0">
                                        <a:latin typeface="Cambria Math" panose="02040503050406030204" pitchFamily="18" charset="0"/>
                                      </a:rPr>
                                    </m:ctrlPr>
                                  </m:sSubPr>
                                  <m:e>
                                    <m:acc>
                                      <m:accPr>
                                        <m:chr m:val="̂"/>
                                        <m:ctrlPr>
                                          <a:rPr lang="en-US" sz="1600" b="1" i="1" smtClean="0">
                                            <a:latin typeface="Cambria Math" panose="02040503050406030204" pitchFamily="18" charset="0"/>
                                          </a:rPr>
                                        </m:ctrlPr>
                                      </m:accPr>
                                      <m:e>
                                        <m:r>
                                          <a:rPr lang="en-US" sz="1600" b="1" i="1" smtClean="0">
                                            <a:latin typeface="Cambria Math" panose="02040503050406030204" pitchFamily="18" charset="0"/>
                                          </a:rPr>
                                          <m:t>𝒙</m:t>
                                        </m:r>
                                      </m:e>
                                    </m:acc>
                                  </m:e>
                                  <m:sub>
                                    <m:r>
                                      <a:rPr lang="en-US" sz="1600" b="1" i="1" smtClean="0">
                                        <a:latin typeface="Cambria Math" panose="02040503050406030204" pitchFamily="18" charset="0"/>
                                      </a:rPr>
                                      <m:t>𝒎</m:t>
                                    </m:r>
                                    <m:r>
                                      <a:rPr lang="en-US" sz="1600" b="1" i="1" smtClean="0">
                                        <a:latin typeface="Cambria Math" panose="02040503050406030204" pitchFamily="18" charset="0"/>
                                      </a:rPr>
                                      <m:t>+</m:t>
                                    </m:r>
                                    <m:r>
                                      <a:rPr lang="en-US" sz="1600" b="1" i="1" smtClean="0">
                                        <a:latin typeface="Cambria Math" panose="02040503050406030204" pitchFamily="18" charset="0"/>
                                      </a:rPr>
                                      <m:t>𝟐</m:t>
                                    </m:r>
                                    <m:r>
                                      <a:rPr lang="en-US" sz="1600" b="1" i="1" smtClean="0">
                                        <a:latin typeface="Cambria Math" panose="02040503050406030204" pitchFamily="18" charset="0"/>
                                      </a:rPr>
                                      <m:t>,</m:t>
                                    </m:r>
                                    <m:r>
                                      <a:rPr lang="en-US" sz="1600" b="1" i="1" smtClean="0">
                                        <a:latin typeface="Cambria Math" panose="02040503050406030204" pitchFamily="18" charset="0"/>
                                      </a:rPr>
                                      <m:t>𝒅</m:t>
                                    </m:r>
                                  </m:sub>
                                </m:sSub>
                              </m:oMath>
                            </m:oMathPara>
                          </a14:m>
                          <a:endParaRPr lang="en-US" sz="1600" dirty="0">
                            <a:solidFill>
                              <a:sysClr val="windowText" lastClr="000000"/>
                            </a:solidFill>
                          </a:endParaRPr>
                        </a:p>
                      </a:txBody>
                      <a:tcPr>
                        <a:lnT w="12700" cap="flat" cmpd="sng" algn="ctr">
                          <a:noFill/>
                          <a:prstDash val="solid"/>
                          <a:round/>
                          <a:headEnd type="none" w="med" len="med"/>
                          <a:tailEnd type="none" w="med" len="med"/>
                        </a:lnT>
                        <a:solidFill>
                          <a:schemeClr val="bg2"/>
                        </a:solidFill>
                      </a:tcPr>
                    </a:tc>
                    <a:tc vMerge="1">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636702664"/>
                      </a:ext>
                    </a:extLst>
                  </a:tr>
                </a:tbl>
              </a:graphicData>
            </a:graphic>
          </p:graphicFrame>
        </mc:Choice>
        <mc:Fallback>
          <p:graphicFrame>
            <p:nvGraphicFramePr>
              <p:cNvPr id="8" name="Content Placeholder 4">
                <a:extLst>
                  <a:ext uri="{FF2B5EF4-FFF2-40B4-BE49-F238E27FC236}">
                    <a16:creationId xmlns:a16="http://schemas.microsoft.com/office/drawing/2014/main" id="{3B7DA51A-4DB8-2142-A9AC-7052E081DCAA}"/>
                  </a:ext>
                </a:extLst>
              </p:cNvPr>
              <p:cNvGraphicFramePr>
                <a:graphicFrameLocks noGrp="1"/>
              </p:cNvGraphicFramePr>
              <p:nvPr>
                <p:ph idx="1"/>
                <p:extLst>
                  <p:ext uri="{D42A27DB-BD31-4B8C-83A1-F6EECF244321}">
                    <p14:modId xmlns:p14="http://schemas.microsoft.com/office/powerpoint/2010/main" val="1928549510"/>
                  </p:ext>
                </p:extLst>
              </p:nvPr>
            </p:nvGraphicFramePr>
            <p:xfrm>
              <a:off x="3698241" y="1093917"/>
              <a:ext cx="4938397" cy="3578416"/>
            </p:xfrm>
            <a:graphic>
              <a:graphicData uri="http://schemas.openxmlformats.org/drawingml/2006/table">
                <a:tbl>
                  <a:tblPr firstRow="1" bandRow="1">
                    <a:tableStyleId>{EB9631B5-78F2-41C9-869B-9F39066F8104}</a:tableStyleId>
                  </a:tblPr>
                  <a:tblGrid>
                    <a:gridCol w="640079">
                      <a:extLst>
                        <a:ext uri="{9D8B030D-6E8A-4147-A177-3AD203B41FA5}">
                          <a16:colId xmlns:a16="http://schemas.microsoft.com/office/drawing/2014/main" val="2608123464"/>
                        </a:ext>
                      </a:extLst>
                    </a:gridCol>
                    <a:gridCol w="962863">
                      <a:extLst>
                        <a:ext uri="{9D8B030D-6E8A-4147-A177-3AD203B41FA5}">
                          <a16:colId xmlns:a16="http://schemas.microsoft.com/office/drawing/2014/main" val="3777162626"/>
                        </a:ext>
                      </a:extLst>
                    </a:gridCol>
                    <a:gridCol w="694650">
                      <a:extLst>
                        <a:ext uri="{9D8B030D-6E8A-4147-A177-3AD203B41FA5}">
                          <a16:colId xmlns:a16="http://schemas.microsoft.com/office/drawing/2014/main" val="76346269"/>
                        </a:ext>
                      </a:extLst>
                    </a:gridCol>
                    <a:gridCol w="1210750">
                      <a:extLst>
                        <a:ext uri="{9D8B030D-6E8A-4147-A177-3AD203B41FA5}">
                          <a16:colId xmlns:a16="http://schemas.microsoft.com/office/drawing/2014/main" val="3110329293"/>
                        </a:ext>
                      </a:extLst>
                    </a:gridCol>
                    <a:gridCol w="1430055">
                      <a:extLst>
                        <a:ext uri="{9D8B030D-6E8A-4147-A177-3AD203B41FA5}">
                          <a16:colId xmlns:a16="http://schemas.microsoft.com/office/drawing/2014/main" val="517946171"/>
                        </a:ext>
                      </a:extLst>
                    </a:gridCol>
                  </a:tblGrid>
                  <a:tr h="344488">
                    <a:tc>
                      <a:txBody>
                        <a:bodyPr/>
                        <a:lstStyle/>
                        <a:p>
                          <a:endParaRPr lang="en-US"/>
                        </a:p>
                      </a:txBody>
                      <a:tcPr>
                        <a:blipFill>
                          <a:blip r:embed="rId3"/>
                          <a:stretch>
                            <a:fillRect l="-1961" t="-7407" r="-664706" b="-959259"/>
                          </a:stretch>
                        </a:blipFill>
                      </a:tcPr>
                    </a:tc>
                    <a:tc gridSpan="3">
                      <a:txBody>
                        <a:bodyPr/>
                        <a:lstStyle/>
                        <a:p>
                          <a:endParaRPr lang="en-US"/>
                        </a:p>
                      </a:txBody>
                      <a:tcPr>
                        <a:blipFill>
                          <a:blip r:embed="rId3"/>
                          <a:stretch>
                            <a:fillRect l="-23009" t="-7407" r="-50000" b="-959259"/>
                          </a:stretch>
                        </a:blipFill>
                      </a:tcPr>
                    </a:tc>
                    <a:tc hMerge="1">
                      <a:txBody>
                        <a:bodyPr/>
                        <a:lstStyle/>
                        <a:p>
                          <a:endParaRPr lang="en-US" dirty="0"/>
                        </a:p>
                      </a:txBody>
                      <a:tcPr/>
                    </a:tc>
                    <a:tc hMerge="1">
                      <a:txBody>
                        <a:bodyPr/>
                        <a:lstStyle/>
                        <a:p>
                          <a:endParaRPr lang="en-US" dirty="0"/>
                        </a:p>
                      </a:txBody>
                      <a:tcPr/>
                    </a:tc>
                    <a:tc>
                      <a:txBody>
                        <a:bodyPr/>
                        <a:lstStyle/>
                        <a:p>
                          <a:endParaRPr lang="en-US"/>
                        </a:p>
                      </a:txBody>
                      <a:tcPr>
                        <a:blipFill>
                          <a:blip r:embed="rId3"/>
                          <a:stretch>
                            <a:fillRect l="-246018" t="-7407" b="-959259"/>
                          </a:stretch>
                        </a:blipFill>
                      </a:tcPr>
                    </a:tc>
                    <a:extLst>
                      <a:ext uri="{0D108BD9-81ED-4DB2-BD59-A6C34878D82A}">
                        <a16:rowId xmlns:a16="http://schemas.microsoft.com/office/drawing/2014/main" val="4096015257"/>
                      </a:ext>
                    </a:extLst>
                  </a:tr>
                  <a:tr h="345948">
                    <a:tc rowSpan="3">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961" t="-35366" r="-664706" b="-215854"/>
                          </a:stretch>
                        </a:blipFill>
                      </a:tcPr>
                    </a:tc>
                    <a:tc>
                      <a:txBody>
                        <a:bodyPr/>
                        <a:lstStyle/>
                        <a:p>
                          <a:endParaRPr lang="en-US"/>
                        </a:p>
                      </a:txBody>
                      <a:tcPr>
                        <a:blipFill>
                          <a:blip r:embed="rId3"/>
                          <a:stretch>
                            <a:fillRect l="-68421" t="-107407" r="-346053" b="-859259"/>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endParaRPr lang="en-US"/>
                        </a:p>
                      </a:txBody>
                      <a:tcPr>
                        <a:blipFill>
                          <a:blip r:embed="rId3"/>
                          <a:stretch>
                            <a:fillRect l="-189583" t="-107407" r="-117708" b="-859259"/>
                          </a:stretch>
                        </a:blipFill>
                      </a:tcPr>
                    </a:tc>
                    <a:tc rowSpan="3">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246018" t="-35366" b="-215854"/>
                          </a:stretch>
                        </a:blipFill>
                      </a:tcPr>
                    </a:tc>
                    <a:extLst>
                      <a:ext uri="{0D108BD9-81ED-4DB2-BD59-A6C34878D82A}">
                        <a16:rowId xmlns:a16="http://schemas.microsoft.com/office/drawing/2014/main" val="1170925757"/>
                      </a:ext>
                    </a:extLst>
                  </a:tr>
                  <a:tr h="345948">
                    <a:tc vMerge="1">
                      <a:txBody>
                        <a:bodyPr/>
                        <a:lstStyle/>
                        <a:p>
                          <a:endParaRPr lang="en-US" dirty="0"/>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tc>
                      <a:txBody>
                        <a:bodyPr/>
                        <a:lstStyle/>
                        <a:p>
                          <a:endParaRPr lang="en-US"/>
                        </a:p>
                      </a:txBody>
                      <a:tcPr>
                        <a:blipFill>
                          <a:blip r:embed="rId3"/>
                          <a:stretch>
                            <a:fillRect l="-68421" t="-200000" r="-346053" b="-728571"/>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solidFill>
                          <a:schemeClr val="bg2"/>
                        </a:solidFill>
                      </a:tcPr>
                    </a:tc>
                    <a:tc>
                      <a:txBody>
                        <a:bodyPr/>
                        <a:lstStyle/>
                        <a:p>
                          <a:endParaRPr lang="en-US"/>
                        </a:p>
                      </a:txBody>
                      <a:tcPr>
                        <a:blipFill>
                          <a:blip r:embed="rId3"/>
                          <a:stretch>
                            <a:fillRect l="-189583" t="-200000" r="-117708" b="-728571"/>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534842777"/>
                      </a:ext>
                    </a:extLst>
                  </a:tr>
                  <a:tr h="345948">
                    <a:tc vMerge="1">
                      <a:txBody>
                        <a:bodyPr/>
                        <a:lstStyle/>
                        <a:p>
                          <a:pPr algn="just"/>
                          <a:endParaRPr lang="en-US" b="0" dirty="0"/>
                        </a:p>
                      </a:txBody>
                      <a:tcPr>
                        <a:lnL w="12700" cap="flat" cmpd="sng" algn="ctr">
                          <a:solidFill>
                            <a:schemeClr val="tx1"/>
                          </a:solidFill>
                          <a:prstDash val="solid"/>
                          <a:round/>
                          <a:headEnd type="none" w="med" len="med"/>
                          <a:tailEnd type="none" w="med" len="med"/>
                        </a:lnL>
                        <a:lnR w="12700" cmpd="sng">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68421" t="-311111" r="-346053" b="-655556"/>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89583" t="-311111" r="-117708" b="-655556"/>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22508473"/>
                      </a:ext>
                    </a:extLst>
                  </a:tr>
                  <a:tr h="345948">
                    <a:tc rowSpan="2">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61" t="-170769" r="-664706" b="-172308"/>
                          </a:stretch>
                        </a:blip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68421" t="-411111" r="-346053" b="-555556"/>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blipFill>
                          <a:blip r:embed="rId3"/>
                          <a:stretch>
                            <a:fillRect l="-189583" t="-411111" r="-117708" b="-555556"/>
                          </a:stretch>
                        </a:blipFill>
                      </a:tcPr>
                    </a:tc>
                    <a:tc rowSpan="2">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246018" t="-170769" b="-172308"/>
                          </a:stretch>
                        </a:blipFill>
                      </a:tcPr>
                    </a:tc>
                    <a:extLst>
                      <a:ext uri="{0D108BD9-81ED-4DB2-BD59-A6C34878D82A}">
                        <a16:rowId xmlns:a16="http://schemas.microsoft.com/office/drawing/2014/main" val="350783450"/>
                      </a:ext>
                    </a:extLst>
                  </a:tr>
                  <a:tr h="477012">
                    <a:tc vMerge="1">
                      <a:txBody>
                        <a:bodyPr/>
                        <a:lstStyle/>
                        <a:p>
                          <a:endParaRPr lang="en-US" dirty="0"/>
                        </a:p>
                      </a:txBody>
                      <a:tcPr>
                        <a:lnL w="12700" cap="flat" cmpd="sng" algn="ctr">
                          <a:solidFill>
                            <a:schemeClr val="tx1"/>
                          </a:solidFill>
                          <a:prstDash val="solid"/>
                          <a:round/>
                          <a:headEnd type="none" w="med" len="med"/>
                          <a:tailEnd type="none" w="med" len="med"/>
                        </a:ln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68421" t="-363158" r="-346053" b="-294737"/>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B w="12700" cap="flat" cmpd="sng" algn="ctr">
                          <a:solidFill>
                            <a:schemeClr val="tx1"/>
                          </a:solidFill>
                          <a:prstDash val="solid"/>
                          <a:round/>
                          <a:headEnd type="none" w="med" len="med"/>
                          <a:tailEnd type="none" w="med" len="med"/>
                        </a:lnB>
                        <a:blipFill>
                          <a:blip r:embed="rId3"/>
                          <a:stretch>
                            <a:fillRect l="-189583" t="-363158" r="-117708" b="-294737"/>
                          </a:stretch>
                        </a:blipFill>
                      </a:tcPr>
                    </a:tc>
                    <a:tc vMerge="1">
                      <a:txBody>
                        <a:bodyPr/>
                        <a:lstStyle/>
                        <a:p>
                          <a:endParaRPr lang="en-US" dirty="0"/>
                        </a:p>
                      </a:txBody>
                      <a:tcP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244377948"/>
                      </a:ext>
                    </a:extLst>
                  </a:tr>
                  <a:tr h="335280">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extLst>
                      <a:ext uri="{0D108BD9-81ED-4DB2-BD59-A6C34878D82A}">
                        <a16:rowId xmlns:a16="http://schemas.microsoft.com/office/drawing/2014/main" val="3127285619"/>
                      </a:ext>
                    </a:extLst>
                  </a:tr>
                  <a:tr h="345948">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961" t="-748148" r="-664706" b="-218519"/>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68421" t="-748148" r="-346053" b="-218519"/>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189583" t="-748148" r="-117708" b="-218519"/>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blipFill>
                          <a:blip r:embed="rId3"/>
                          <a:stretch>
                            <a:fillRect l="-246018" t="-748148" b="-218519"/>
                          </a:stretch>
                        </a:blipFill>
                      </a:tcPr>
                    </a:tc>
                    <a:extLst>
                      <a:ext uri="{0D108BD9-81ED-4DB2-BD59-A6C34878D82A}">
                        <a16:rowId xmlns:a16="http://schemas.microsoft.com/office/drawing/2014/main" val="118586357"/>
                      </a:ext>
                    </a:extLst>
                  </a:tr>
                  <a:tr h="345948">
                    <a:tc rowSpan="2">
                      <a:txBody>
                        <a:bodyPr/>
                        <a:lstStyle/>
                        <a:p>
                          <a:endParaRPr lang="en-US"/>
                        </a:p>
                      </a:txBody>
                      <a:tcPr anchor="ctr">
                        <a:lnT w="12700" cap="flat" cmpd="sng" algn="ctr">
                          <a:solidFill>
                            <a:schemeClr val="tx1"/>
                          </a:solidFill>
                          <a:prstDash val="solid"/>
                          <a:round/>
                          <a:headEnd type="none" w="med" len="med"/>
                          <a:tailEnd type="none" w="med" len="med"/>
                        </a:lnT>
                        <a:blipFill>
                          <a:blip r:embed="rId3"/>
                          <a:stretch>
                            <a:fillRect l="-1961" t="-416364" r="-664706" b="-7273"/>
                          </a:stretch>
                        </a:blip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68421" t="-817857" r="-346053" b="-110714"/>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solidFill>
                          <a:schemeClr val="bg2"/>
                        </a:solidFill>
                      </a:tcPr>
                    </a:tc>
                    <a:tc>
                      <a:txBody>
                        <a:bodyPr/>
                        <a:lstStyle/>
                        <a:p>
                          <a:endParaRPr lang="en-US"/>
                        </a:p>
                      </a:txBody>
                      <a:tcP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blipFill>
                          <a:blip r:embed="rId3"/>
                          <a:stretch>
                            <a:fillRect l="-189583" t="-817857" r="-117708" b="-110714"/>
                          </a:stretch>
                        </a:blipFill>
                      </a:tcPr>
                    </a:tc>
                    <a:tc rowSpan="2">
                      <a:txBody>
                        <a:bodyPr/>
                        <a:lstStyle/>
                        <a:p>
                          <a:endParaRPr lang="en-US"/>
                        </a:p>
                      </a:txBody>
                      <a:tcPr anchor="ctr">
                        <a:lnT w="12700" cap="flat" cmpd="sng" algn="ctr">
                          <a:solidFill>
                            <a:schemeClr val="tx1"/>
                          </a:solidFill>
                          <a:prstDash val="solid"/>
                          <a:round/>
                          <a:headEnd type="none" w="med" len="med"/>
                          <a:tailEnd type="none" w="med" len="med"/>
                        </a:lnT>
                        <a:blipFill>
                          <a:blip r:embed="rId3"/>
                          <a:stretch>
                            <a:fillRect l="-246018" t="-416364" b="-7273"/>
                          </a:stretch>
                        </a:blipFill>
                      </a:tcPr>
                    </a:tc>
                    <a:extLst>
                      <a:ext uri="{0D108BD9-81ED-4DB2-BD59-A6C34878D82A}">
                        <a16:rowId xmlns:a16="http://schemas.microsoft.com/office/drawing/2014/main" val="369508394"/>
                      </a:ext>
                    </a:extLst>
                  </a:tr>
                  <a:tr h="345948">
                    <a:tc vMerge="1">
                      <a:txBody>
                        <a:bodyPr/>
                        <a:lstStyle/>
                        <a:p>
                          <a:pPr algn="ctr"/>
                          <a:endParaRPr lang="en-US" sz="1600" b="1"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tc>
                      <a:txBody>
                        <a:bodyPr/>
                        <a:lstStyle/>
                        <a:p>
                          <a:endParaRPr lang="en-US"/>
                        </a:p>
                      </a:txBody>
                      <a:tcPr>
                        <a:lnT w="12700" cap="flat" cmpd="sng" algn="ctr">
                          <a:noFill/>
                          <a:prstDash val="solid"/>
                          <a:round/>
                          <a:headEnd type="none" w="med" len="med"/>
                          <a:tailEnd type="none" w="med" len="med"/>
                        </a:lnT>
                        <a:blipFill>
                          <a:blip r:embed="rId3"/>
                          <a:stretch>
                            <a:fillRect l="-68421" t="-951852" r="-346053" b="-14815"/>
                          </a:stretch>
                        </a:blipFill>
                      </a:tcPr>
                    </a:tc>
                    <a:tc>
                      <a:txBody>
                        <a:bodyPr/>
                        <a:lstStyle/>
                        <a:p>
                          <a:pPr marL="0" marR="0" lvl="0" indent="0" algn="ctr" defTabSz="914354" rtl="0" eaLnBrk="1" fontAlgn="auto" latinLnBrk="0" hangingPunct="1">
                            <a:lnSpc>
                              <a:spcPct val="100000"/>
                            </a:lnSpc>
                            <a:spcBef>
                              <a:spcPts val="0"/>
                            </a:spcBef>
                            <a:spcAft>
                              <a:spcPts val="0"/>
                            </a:spcAft>
                            <a:buClrTx/>
                            <a:buSzTx/>
                            <a:buFontTx/>
                            <a:buNone/>
                            <a:tabLst/>
                            <a:defRPr/>
                          </a:pPr>
                          <a:r>
                            <a:rPr lang="en-US" sz="1600" dirty="0">
                              <a:solidFill>
                                <a:sysClr val="windowText" lastClr="000000"/>
                              </a:solidFill>
                            </a:rPr>
                            <a:t>…</a:t>
                          </a:r>
                          <a:endParaRPr lang="en-US" sz="1600" dirty="0">
                            <a:solidFill>
                              <a:sysClr val="windowText" lastClr="000000"/>
                            </a:solidFill>
                            <a:latin typeface="Times New Roman" panose="02020603050405020304" pitchFamily="18" charset="0"/>
                            <a:cs typeface="Times New Roman" panose="02020603050405020304" pitchFamily="18" charset="0"/>
                          </a:endParaRPr>
                        </a:p>
                      </a:txBody>
                      <a:tcPr>
                        <a:lnT w="12700" cap="flat" cmpd="sng" algn="ctr">
                          <a:noFill/>
                          <a:prstDash val="solid"/>
                          <a:round/>
                          <a:headEnd type="none" w="med" len="med"/>
                          <a:tailEnd type="none" w="med" len="med"/>
                        </a:lnT>
                        <a:solidFill>
                          <a:schemeClr val="bg2"/>
                        </a:solidFill>
                      </a:tcPr>
                    </a:tc>
                    <a:tc>
                      <a:txBody>
                        <a:bodyPr/>
                        <a:lstStyle/>
                        <a:p>
                          <a:endParaRPr lang="en-US"/>
                        </a:p>
                      </a:txBody>
                      <a:tcPr>
                        <a:lnT w="12700" cap="flat" cmpd="sng" algn="ctr">
                          <a:noFill/>
                          <a:prstDash val="solid"/>
                          <a:round/>
                          <a:headEnd type="none" w="med" len="med"/>
                          <a:tailEnd type="none" w="med" len="med"/>
                        </a:lnT>
                        <a:blipFill>
                          <a:blip r:embed="rId3"/>
                          <a:stretch>
                            <a:fillRect l="-189583" t="-951852" r="-117708" b="-14815"/>
                          </a:stretch>
                        </a:blipFill>
                      </a:tcPr>
                    </a:tc>
                    <a:tc vMerge="1">
                      <a:txBody>
                        <a:bodyPr/>
                        <a:lstStyle/>
                        <a:p>
                          <a:pPr marL="0" marR="0" lvl="0" indent="0" algn="l" defTabSz="914354" rtl="0" eaLnBrk="1" fontAlgn="auto" latinLnBrk="0" hangingPunct="1">
                            <a:lnSpc>
                              <a:spcPct val="100000"/>
                            </a:lnSpc>
                            <a:spcBef>
                              <a:spcPts val="0"/>
                            </a:spcBef>
                            <a:spcAft>
                              <a:spcPts val="0"/>
                            </a:spcAft>
                            <a:buClrTx/>
                            <a:buSzTx/>
                            <a:buFontTx/>
                            <a:buNone/>
                            <a:tabLst/>
                            <a:defRPr/>
                          </a:pPr>
                          <a:endParaRPr lang="en-US" sz="1600" dirty="0">
                            <a:solidFill>
                              <a:sysClr val="windowText" lastClr="000000"/>
                            </a:solidFill>
                          </a:endParaRPr>
                        </a:p>
                      </a:txBody>
                      <a:tcPr>
                        <a:lnT w="12700" cap="flat" cmpd="sng" algn="ctr">
                          <a:solidFill>
                            <a:schemeClr val="tx1"/>
                          </a:solidFill>
                          <a:prstDash val="solid"/>
                          <a:round/>
                          <a:headEnd type="none" w="med" len="med"/>
                          <a:tailEnd type="none" w="med" len="med"/>
                        </a:lnT>
                        <a:solidFill>
                          <a:schemeClr val="bg2"/>
                        </a:solidFill>
                      </a:tcPr>
                    </a:tc>
                    <a:extLst>
                      <a:ext uri="{0D108BD9-81ED-4DB2-BD59-A6C34878D82A}">
                        <a16:rowId xmlns:a16="http://schemas.microsoft.com/office/drawing/2014/main" val="636702664"/>
                      </a:ext>
                    </a:extLst>
                  </a:tr>
                </a:tbl>
              </a:graphicData>
            </a:graphic>
          </p:graphicFrame>
        </mc:Fallback>
      </mc:AlternateContent>
      <p:sp>
        <p:nvSpPr>
          <p:cNvPr id="9" name="Content Placeholder 6">
            <a:extLst>
              <a:ext uri="{FF2B5EF4-FFF2-40B4-BE49-F238E27FC236}">
                <a16:creationId xmlns:a16="http://schemas.microsoft.com/office/drawing/2014/main" id="{66758772-2A9A-8247-BBA6-A58DE01C9CB3}"/>
              </a:ext>
            </a:extLst>
          </p:cNvPr>
          <p:cNvSpPr txBox="1">
            <a:spLocks/>
          </p:cNvSpPr>
          <p:nvPr/>
        </p:nvSpPr>
        <p:spPr>
          <a:xfrm>
            <a:off x="387491" y="914857"/>
            <a:ext cx="3198990" cy="158450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which, given an unseen </a:t>
            </a:r>
            <a:r>
              <a:rPr lang="en-US" sz="2000" b="1" i="1" dirty="0"/>
              <a:t>Bag</a:t>
            </a:r>
            <a:r>
              <a:rPr lang="en-US" sz="2000" dirty="0"/>
              <a:t> containing multiple instances, will predict the bag’s label. </a:t>
            </a:r>
            <a:endParaRPr lang="en-US" sz="2000" b="1" dirty="0"/>
          </a:p>
        </p:txBody>
      </p:sp>
      <p:sp>
        <p:nvSpPr>
          <p:cNvPr id="10" name="Left Brace 9">
            <a:extLst>
              <a:ext uri="{FF2B5EF4-FFF2-40B4-BE49-F238E27FC236}">
                <a16:creationId xmlns:a16="http://schemas.microsoft.com/office/drawing/2014/main" id="{4E789C55-D589-DF49-A0FC-8CF06D8A55AB}"/>
              </a:ext>
            </a:extLst>
          </p:cNvPr>
          <p:cNvSpPr/>
          <p:nvPr/>
        </p:nvSpPr>
        <p:spPr>
          <a:xfrm>
            <a:off x="3412939" y="4093764"/>
            <a:ext cx="152948" cy="469841"/>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1" name="TextBox 10">
            <a:extLst>
              <a:ext uri="{FF2B5EF4-FFF2-40B4-BE49-F238E27FC236}">
                <a16:creationId xmlns:a16="http://schemas.microsoft.com/office/drawing/2014/main" id="{95731B26-8BC5-DF44-A02B-7AD8C769EEA5}"/>
              </a:ext>
            </a:extLst>
          </p:cNvPr>
          <p:cNvSpPr txBox="1"/>
          <p:nvPr/>
        </p:nvSpPr>
        <p:spPr>
          <a:xfrm>
            <a:off x="1540466" y="4005518"/>
            <a:ext cx="1890262"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Unknown</a:t>
            </a:r>
          </a:p>
          <a:p>
            <a:pPr algn="ctr"/>
            <a:r>
              <a:rPr lang="en-US" i="1" dirty="0">
                <a:latin typeface="Arial" panose="020B0604020202020204" pitchFamily="34" charset="0"/>
                <a:cs typeface="Arial" panose="020B0604020202020204" pitchFamily="34" charset="0"/>
              </a:rPr>
              <a:t>Bag of instances</a:t>
            </a:r>
          </a:p>
        </p:txBody>
      </p:sp>
      <p:sp>
        <p:nvSpPr>
          <p:cNvPr id="12" name="Left Brace 11">
            <a:extLst>
              <a:ext uri="{FF2B5EF4-FFF2-40B4-BE49-F238E27FC236}">
                <a16:creationId xmlns:a16="http://schemas.microsoft.com/office/drawing/2014/main" id="{C5F6EF97-1448-A545-9884-2C30B139BC62}"/>
              </a:ext>
            </a:extLst>
          </p:cNvPr>
          <p:cNvSpPr/>
          <p:nvPr/>
        </p:nvSpPr>
        <p:spPr>
          <a:xfrm>
            <a:off x="3462885" y="1631197"/>
            <a:ext cx="103002" cy="2158483"/>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3" name="TextBox 12">
            <a:extLst>
              <a:ext uri="{FF2B5EF4-FFF2-40B4-BE49-F238E27FC236}">
                <a16:creationId xmlns:a16="http://schemas.microsoft.com/office/drawing/2014/main" id="{C0B9D9EA-94C1-0F43-98B8-2C70814B9C33}"/>
              </a:ext>
            </a:extLst>
          </p:cNvPr>
          <p:cNvSpPr txBox="1"/>
          <p:nvPr/>
        </p:nvSpPr>
        <p:spPr>
          <a:xfrm>
            <a:off x="1482759" y="2710438"/>
            <a:ext cx="2005677" cy="646331"/>
          </a:xfrm>
          <a:prstGeom prst="rect">
            <a:avLst/>
          </a:prstGeom>
          <a:noFill/>
        </p:spPr>
        <p:txBody>
          <a:bodyPr wrap="none" rtlCol="0">
            <a:spAutoFit/>
          </a:bodyPr>
          <a:lstStyle/>
          <a:p>
            <a:pPr algn="ctr"/>
            <a:r>
              <a:rPr lang="en-US" i="1" dirty="0">
                <a:latin typeface="Arial" panose="020B0604020202020204" pitchFamily="34" charset="0"/>
                <a:cs typeface="Arial" panose="020B0604020202020204" pitchFamily="34" charset="0"/>
              </a:rPr>
              <a:t>Training</a:t>
            </a:r>
          </a:p>
          <a:p>
            <a:pPr algn="ctr"/>
            <a:r>
              <a:rPr lang="en-US" i="1" dirty="0">
                <a:latin typeface="Arial" panose="020B0604020202020204" pitchFamily="34" charset="0"/>
                <a:cs typeface="Arial" panose="020B0604020202020204" pitchFamily="34" charset="0"/>
              </a:rPr>
              <a:t>Bags of instances</a:t>
            </a:r>
          </a:p>
        </p:txBody>
      </p:sp>
    </p:spTree>
    <p:extLst>
      <p:ext uri="{BB962C8B-B14F-4D97-AF65-F5344CB8AC3E}">
        <p14:creationId xmlns:p14="http://schemas.microsoft.com/office/powerpoint/2010/main" val="123579750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40</a:t>
            </a:fld>
            <a:endParaRPr lang="en-US" dirty="0"/>
          </a:p>
        </p:txBody>
      </p:sp>
      <p:sp>
        <p:nvSpPr>
          <p:cNvPr id="11" name="Content Placeholder 10">
            <a:extLst>
              <a:ext uri="{FF2B5EF4-FFF2-40B4-BE49-F238E27FC236}">
                <a16:creationId xmlns:a16="http://schemas.microsoft.com/office/drawing/2014/main" id="{932D1637-3B29-2244-929C-CD8DCA871F87}"/>
              </a:ext>
            </a:extLst>
          </p:cNvPr>
          <p:cNvSpPr>
            <a:spLocks noGrp="1"/>
          </p:cNvSpPr>
          <p:nvPr>
            <p:ph idx="1"/>
          </p:nvPr>
        </p:nvSpPr>
        <p:spPr>
          <a:xfrm>
            <a:off x="990430" y="3502393"/>
            <a:ext cx="2987991" cy="1365191"/>
          </a:xfrm>
        </p:spPr>
        <p:txBody>
          <a:bodyPr/>
          <a:lstStyle/>
          <a:p>
            <a:r>
              <a:rPr lang="en-US" sz="1800" dirty="0"/>
              <a:t>Nested Cross-Validation </a:t>
            </a:r>
            <a:r>
              <a:rPr lang="en-US" sz="1600" dirty="0"/>
              <a:t>(5 inner and 5 outer folds)</a:t>
            </a:r>
          </a:p>
          <a:p>
            <a:r>
              <a:rPr lang="en-US" sz="1800" dirty="0"/>
              <a:t>Metrics: </a:t>
            </a:r>
            <a:r>
              <a:rPr lang="en-US" sz="1600" dirty="0"/>
              <a:t>Accuracy, Run Time, Support Vectors</a:t>
            </a:r>
            <a:endParaRPr lang="en-US" sz="1800" dirty="0"/>
          </a:p>
        </p:txBody>
      </p:sp>
      <p:pic>
        <p:nvPicPr>
          <p:cNvPr id="14" name="Picture 13">
            <a:extLst>
              <a:ext uri="{FF2B5EF4-FFF2-40B4-BE49-F238E27FC236}">
                <a16:creationId xmlns:a16="http://schemas.microsoft.com/office/drawing/2014/main" id="{77E5F220-166D-5042-A671-AB21FEC928B3}"/>
              </a:ext>
            </a:extLst>
          </p:cNvPr>
          <p:cNvPicPr>
            <a:picLocks noChangeAspect="1"/>
          </p:cNvPicPr>
          <p:nvPr/>
        </p:nvPicPr>
        <p:blipFill>
          <a:blip r:embed="rId3"/>
          <a:stretch>
            <a:fillRect/>
          </a:stretch>
        </p:blipFill>
        <p:spPr>
          <a:xfrm>
            <a:off x="4909010" y="880314"/>
            <a:ext cx="3117390" cy="3714890"/>
          </a:xfrm>
          <a:prstGeom prst="rect">
            <a:avLst/>
          </a:prstGeom>
        </p:spPr>
      </p:pic>
      <p:pic>
        <p:nvPicPr>
          <p:cNvPr id="15" name="Picture 14">
            <a:extLst>
              <a:ext uri="{FF2B5EF4-FFF2-40B4-BE49-F238E27FC236}">
                <a16:creationId xmlns:a16="http://schemas.microsoft.com/office/drawing/2014/main" id="{B21CECA9-FC5F-0047-B4FF-F75AE305D092}"/>
              </a:ext>
            </a:extLst>
          </p:cNvPr>
          <p:cNvPicPr>
            <a:picLocks noChangeAspect="1"/>
          </p:cNvPicPr>
          <p:nvPr/>
        </p:nvPicPr>
        <p:blipFill>
          <a:blip r:embed="rId4"/>
          <a:stretch>
            <a:fillRect/>
          </a:stretch>
        </p:blipFill>
        <p:spPr>
          <a:xfrm>
            <a:off x="731815" y="833378"/>
            <a:ext cx="3505223" cy="2578222"/>
          </a:xfrm>
          <a:prstGeom prst="rect">
            <a:avLst/>
          </a:prstGeom>
        </p:spPr>
      </p:pic>
      <p:sp>
        <p:nvSpPr>
          <p:cNvPr id="8" name="Footer Placeholder 2">
            <a:extLst>
              <a:ext uri="{FF2B5EF4-FFF2-40B4-BE49-F238E27FC236}">
                <a16:creationId xmlns:a16="http://schemas.microsoft.com/office/drawing/2014/main" id="{F3C0405A-34E4-AC46-9B16-7B377B6EAEF0}"/>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34184794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SVM Comparison Results</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41</a:t>
            </a:fld>
            <a:endParaRPr lang="en-US" dirty="0"/>
          </a:p>
        </p:txBody>
      </p:sp>
      <p:pic>
        <p:nvPicPr>
          <p:cNvPr id="16" name="Picture 15">
            <a:extLst>
              <a:ext uri="{FF2B5EF4-FFF2-40B4-BE49-F238E27FC236}">
                <a16:creationId xmlns:a16="http://schemas.microsoft.com/office/drawing/2014/main" id="{1A2C4C53-6F3A-FC48-94DF-407D539039AF}"/>
              </a:ext>
            </a:extLst>
          </p:cNvPr>
          <p:cNvPicPr>
            <a:picLocks noChangeAspect="1"/>
          </p:cNvPicPr>
          <p:nvPr/>
        </p:nvPicPr>
        <p:blipFill>
          <a:blip r:embed="rId3"/>
          <a:stretch>
            <a:fillRect/>
          </a:stretch>
        </p:blipFill>
        <p:spPr>
          <a:xfrm>
            <a:off x="1087121" y="833376"/>
            <a:ext cx="6345214" cy="3919103"/>
          </a:xfrm>
          <a:prstGeom prst="rect">
            <a:avLst/>
          </a:prstGeom>
        </p:spPr>
      </p:pic>
      <p:pic>
        <p:nvPicPr>
          <p:cNvPr id="17" name="Picture 16">
            <a:extLst>
              <a:ext uri="{FF2B5EF4-FFF2-40B4-BE49-F238E27FC236}">
                <a16:creationId xmlns:a16="http://schemas.microsoft.com/office/drawing/2014/main" id="{CC081856-FE4F-3244-B132-CA1B5DBF4D19}"/>
              </a:ext>
            </a:extLst>
          </p:cNvPr>
          <p:cNvPicPr>
            <a:picLocks noChangeAspect="1"/>
          </p:cNvPicPr>
          <p:nvPr/>
        </p:nvPicPr>
        <p:blipFill>
          <a:blip r:embed="rId4"/>
          <a:stretch>
            <a:fillRect/>
          </a:stretch>
        </p:blipFill>
        <p:spPr>
          <a:xfrm>
            <a:off x="7432334" y="1521685"/>
            <a:ext cx="1427460" cy="2453447"/>
          </a:xfrm>
          <a:prstGeom prst="rect">
            <a:avLst/>
          </a:prstGeom>
        </p:spPr>
      </p:pic>
      <p:sp>
        <p:nvSpPr>
          <p:cNvPr id="7" name="Footer Placeholder 2">
            <a:extLst>
              <a:ext uri="{FF2B5EF4-FFF2-40B4-BE49-F238E27FC236}">
                <a16:creationId xmlns:a16="http://schemas.microsoft.com/office/drawing/2014/main" id="{8EC0149C-391A-024C-945B-5A3819BC3550}"/>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4480008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57B3E9-43C0-5045-8DCD-D9EDB75BC9D7}"/>
              </a:ext>
            </a:extLst>
          </p:cNvPr>
          <p:cNvSpPr>
            <a:spLocks noGrp="1"/>
          </p:cNvSpPr>
          <p:nvPr>
            <p:ph type="title"/>
          </p:nvPr>
        </p:nvSpPr>
        <p:spPr/>
        <p:txBody>
          <a:bodyPr/>
          <a:lstStyle/>
          <a:p>
            <a:r>
              <a:rPr lang="en-US" dirty="0"/>
              <a:t>Non-SVM Comparison Results</a:t>
            </a:r>
          </a:p>
        </p:txBody>
      </p:sp>
      <p:sp>
        <p:nvSpPr>
          <p:cNvPr id="5" name="Slide Number Placeholder 4">
            <a:extLst>
              <a:ext uri="{FF2B5EF4-FFF2-40B4-BE49-F238E27FC236}">
                <a16:creationId xmlns:a16="http://schemas.microsoft.com/office/drawing/2014/main" id="{8688EE49-4D78-DE44-BD41-9DF5ED8D5851}"/>
              </a:ext>
            </a:extLst>
          </p:cNvPr>
          <p:cNvSpPr>
            <a:spLocks noGrp="1"/>
          </p:cNvSpPr>
          <p:nvPr>
            <p:ph type="sldNum" sz="quarter" idx="4"/>
          </p:nvPr>
        </p:nvSpPr>
        <p:spPr/>
        <p:txBody>
          <a:bodyPr/>
          <a:lstStyle/>
          <a:p>
            <a:fld id="{51F1AC64-B052-AA44-9FFA-523D4080C13E}" type="slidenum">
              <a:rPr lang="en-US" smtClean="0"/>
              <a:pPr/>
              <a:t>42</a:t>
            </a:fld>
            <a:endParaRPr lang="en-US" dirty="0"/>
          </a:p>
        </p:txBody>
      </p:sp>
      <p:pic>
        <p:nvPicPr>
          <p:cNvPr id="7" name="Picture 6">
            <a:extLst>
              <a:ext uri="{FF2B5EF4-FFF2-40B4-BE49-F238E27FC236}">
                <a16:creationId xmlns:a16="http://schemas.microsoft.com/office/drawing/2014/main" id="{7A0A1433-B604-B843-ABBA-7294C39C1618}"/>
              </a:ext>
            </a:extLst>
          </p:cNvPr>
          <p:cNvPicPr>
            <a:picLocks noChangeAspect="1"/>
          </p:cNvPicPr>
          <p:nvPr/>
        </p:nvPicPr>
        <p:blipFill>
          <a:blip r:embed="rId3"/>
          <a:stretch>
            <a:fillRect/>
          </a:stretch>
        </p:blipFill>
        <p:spPr>
          <a:xfrm>
            <a:off x="1570357" y="833378"/>
            <a:ext cx="6477634" cy="4038006"/>
          </a:xfrm>
          <a:prstGeom prst="rect">
            <a:avLst/>
          </a:prstGeom>
        </p:spPr>
      </p:pic>
      <p:sp>
        <p:nvSpPr>
          <p:cNvPr id="8" name="Footer Placeholder 2">
            <a:extLst>
              <a:ext uri="{FF2B5EF4-FFF2-40B4-BE49-F238E27FC236}">
                <a16:creationId xmlns:a16="http://schemas.microsoft.com/office/drawing/2014/main" id="{1954A2FA-71AA-AC45-AD9A-F90BE1AB3A90}"/>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26545549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3F12C-BB8F-774B-AABE-065E72EAAFD0}"/>
              </a:ext>
            </a:extLst>
          </p:cNvPr>
          <p:cNvSpPr>
            <a:spLocks noGrp="1"/>
          </p:cNvSpPr>
          <p:nvPr>
            <p:ph type="title"/>
          </p:nvPr>
        </p:nvSpPr>
        <p:spPr/>
        <p:txBody>
          <a:bodyPr/>
          <a:lstStyle/>
          <a:p>
            <a:r>
              <a:rPr lang="en-US" dirty="0"/>
              <a:t>OLLAWV Conclusions</a:t>
            </a:r>
          </a:p>
        </p:txBody>
      </p:sp>
      <p:sp>
        <p:nvSpPr>
          <p:cNvPr id="6" name="Slide Number Placeholder 5">
            <a:extLst>
              <a:ext uri="{FF2B5EF4-FFF2-40B4-BE49-F238E27FC236}">
                <a16:creationId xmlns:a16="http://schemas.microsoft.com/office/drawing/2014/main" id="{D6288128-3E98-584B-9729-C3597A11A3FC}"/>
              </a:ext>
            </a:extLst>
          </p:cNvPr>
          <p:cNvSpPr>
            <a:spLocks noGrp="1"/>
          </p:cNvSpPr>
          <p:nvPr>
            <p:ph type="sldNum" sz="quarter" idx="12"/>
          </p:nvPr>
        </p:nvSpPr>
        <p:spPr/>
        <p:txBody>
          <a:bodyPr/>
          <a:lstStyle/>
          <a:p>
            <a:fld id="{51F1AC64-B052-AA44-9FFA-523D4080C13E}" type="slidenum">
              <a:rPr lang="en-US" smtClean="0"/>
              <a:t>43</a:t>
            </a:fld>
            <a:endParaRPr lang="en-US"/>
          </a:p>
        </p:txBody>
      </p:sp>
      <p:pic>
        <p:nvPicPr>
          <p:cNvPr id="17" name="Picture 16">
            <a:extLst>
              <a:ext uri="{FF2B5EF4-FFF2-40B4-BE49-F238E27FC236}">
                <a16:creationId xmlns:a16="http://schemas.microsoft.com/office/drawing/2014/main" id="{9CCA62F1-53CD-AE4D-A0D2-64F624C3EE1E}"/>
              </a:ext>
            </a:extLst>
          </p:cNvPr>
          <p:cNvPicPr>
            <a:picLocks noChangeAspect="1"/>
          </p:cNvPicPr>
          <p:nvPr/>
        </p:nvPicPr>
        <p:blipFill>
          <a:blip r:embed="rId3"/>
          <a:stretch>
            <a:fillRect/>
          </a:stretch>
        </p:blipFill>
        <p:spPr>
          <a:xfrm>
            <a:off x="71916" y="1941898"/>
            <a:ext cx="8988167" cy="2650422"/>
          </a:xfrm>
          <a:prstGeom prst="rect">
            <a:avLst/>
          </a:prstGeom>
        </p:spPr>
      </p:pic>
      <p:sp>
        <p:nvSpPr>
          <p:cNvPr id="22" name="TextBox 21">
            <a:extLst>
              <a:ext uri="{FF2B5EF4-FFF2-40B4-BE49-F238E27FC236}">
                <a16:creationId xmlns:a16="http://schemas.microsoft.com/office/drawing/2014/main" id="{04D5960B-811E-EB41-9079-1A207369E01F}"/>
              </a:ext>
            </a:extLst>
          </p:cNvPr>
          <p:cNvSpPr txBox="1"/>
          <p:nvPr/>
        </p:nvSpPr>
        <p:spPr>
          <a:xfrm>
            <a:off x="467360" y="914400"/>
            <a:ext cx="2448560" cy="923330"/>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Competitive </a:t>
            </a:r>
            <a:r>
              <a:rPr lang="en-US" b="1" dirty="0">
                <a:latin typeface="Arial" panose="020B0604020202020204" pitchFamily="34" charset="0"/>
                <a:cs typeface="Arial" panose="020B0604020202020204" pitchFamily="34" charset="0"/>
              </a:rPr>
              <a:t>accuracy</a:t>
            </a:r>
            <a:r>
              <a:rPr lang="en-US" dirty="0">
                <a:latin typeface="Arial" panose="020B0604020202020204" pitchFamily="34" charset="0"/>
                <a:cs typeface="Arial" panose="020B0604020202020204" pitchFamily="34" charset="0"/>
              </a:rPr>
              <a:t> with SVM and non-SVM methods.</a:t>
            </a:r>
          </a:p>
        </p:txBody>
      </p:sp>
      <p:sp>
        <p:nvSpPr>
          <p:cNvPr id="23" name="TextBox 22">
            <a:extLst>
              <a:ext uri="{FF2B5EF4-FFF2-40B4-BE49-F238E27FC236}">
                <a16:creationId xmlns:a16="http://schemas.microsoft.com/office/drawing/2014/main" id="{8049F57F-FCF1-B54C-9CB6-A2020039B53A}"/>
              </a:ext>
            </a:extLst>
          </p:cNvPr>
          <p:cNvSpPr txBox="1"/>
          <p:nvPr/>
        </p:nvSpPr>
        <p:spPr>
          <a:xfrm>
            <a:off x="3347721" y="914400"/>
            <a:ext cx="2448560"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Significant decrease in </a:t>
            </a:r>
            <a:r>
              <a:rPr lang="en-US" b="1" dirty="0">
                <a:latin typeface="Arial" panose="020B0604020202020204" pitchFamily="34" charset="0"/>
                <a:cs typeface="Arial" panose="020B0604020202020204" pitchFamily="34" charset="0"/>
              </a:rPr>
              <a:t>run time</a:t>
            </a:r>
            <a:r>
              <a:rPr lang="en-US" dirty="0">
                <a:latin typeface="Arial" panose="020B0604020202020204" pitchFamily="34" charset="0"/>
                <a:cs typeface="Arial" panose="020B0604020202020204" pitchFamily="34" charset="0"/>
              </a:rPr>
              <a:t>.</a:t>
            </a:r>
          </a:p>
        </p:txBody>
      </p:sp>
      <p:sp>
        <p:nvSpPr>
          <p:cNvPr id="24" name="TextBox 23">
            <a:extLst>
              <a:ext uri="{FF2B5EF4-FFF2-40B4-BE49-F238E27FC236}">
                <a16:creationId xmlns:a16="http://schemas.microsoft.com/office/drawing/2014/main" id="{E5C4464A-17A1-1F46-8E46-E878D4FD25D9}"/>
              </a:ext>
            </a:extLst>
          </p:cNvPr>
          <p:cNvSpPr txBox="1"/>
          <p:nvPr/>
        </p:nvSpPr>
        <p:spPr>
          <a:xfrm>
            <a:off x="6228082" y="914400"/>
            <a:ext cx="2448560" cy="646331"/>
          </a:xfrm>
          <a:prstGeom prst="rect">
            <a:avLst/>
          </a:prstGeom>
          <a:noFill/>
        </p:spPr>
        <p:txBody>
          <a:bodyPr wrap="square" rtlCol="0">
            <a:spAutoFit/>
          </a:bodyPr>
          <a:lstStyle/>
          <a:p>
            <a:pPr algn="ctr"/>
            <a:r>
              <a:rPr lang="en-US" dirty="0">
                <a:latin typeface="Arial" panose="020B0604020202020204" pitchFamily="34" charset="0"/>
                <a:cs typeface="Arial" panose="020B0604020202020204" pitchFamily="34" charset="0"/>
              </a:rPr>
              <a:t>Significant decrease in </a:t>
            </a:r>
            <a:r>
              <a:rPr lang="en-US" b="1" dirty="0">
                <a:latin typeface="Arial" panose="020B0604020202020204" pitchFamily="34" charset="0"/>
                <a:cs typeface="Arial" panose="020B0604020202020204" pitchFamily="34" charset="0"/>
              </a:rPr>
              <a:t>model complexity</a:t>
            </a:r>
            <a:r>
              <a:rPr lang="en-US" dirty="0">
                <a:latin typeface="Arial" panose="020B0604020202020204" pitchFamily="34" charset="0"/>
                <a:cs typeface="Arial" panose="020B0604020202020204" pitchFamily="34" charset="0"/>
              </a:rPr>
              <a:t>.</a:t>
            </a:r>
            <a:endParaRPr lang="en-US" b="1" dirty="0">
              <a:latin typeface="Arial" panose="020B0604020202020204" pitchFamily="34" charset="0"/>
              <a:cs typeface="Arial" panose="020B0604020202020204" pitchFamily="34" charset="0"/>
            </a:endParaRPr>
          </a:p>
        </p:txBody>
      </p:sp>
      <p:sp>
        <p:nvSpPr>
          <p:cNvPr id="9" name="Footer Placeholder 2">
            <a:extLst>
              <a:ext uri="{FF2B5EF4-FFF2-40B4-BE49-F238E27FC236}">
                <a16:creationId xmlns:a16="http://schemas.microsoft.com/office/drawing/2014/main" id="{4B869EF5-F852-F546-8E94-F5B6DEFE3C04}"/>
              </a:ext>
            </a:extLst>
          </p:cNvPr>
          <p:cNvSpPr txBox="1">
            <a:spLocks/>
          </p:cNvSpPr>
          <p:nvPr/>
        </p:nvSpPr>
        <p:spPr>
          <a:xfrm>
            <a:off x="2850027" y="4966829"/>
            <a:ext cx="5902959" cy="150150"/>
          </a:xfrm>
          <a:prstGeom prst="rect">
            <a:avLst/>
          </a:prstGeom>
        </p:spPr>
        <p:txBody>
          <a:bodyPr anchor="b"/>
          <a:lstStyle>
            <a:lvl1pPr marL="0" indent="0" algn="ctr" defTabSz="914354" rtl="0" eaLnBrk="1" latinLnBrk="0" hangingPunct="1">
              <a:lnSpc>
                <a:spcPct val="90000"/>
              </a:lnSpc>
              <a:spcBef>
                <a:spcPts val="1000"/>
              </a:spcBef>
              <a:buFont typeface="Arial" panose="020B0604020202020204" pitchFamily="34" charset="0"/>
              <a:buNone/>
              <a:defRPr sz="2000" b="1" kern="1200">
                <a:solidFill>
                  <a:srgbClr val="333333"/>
                </a:solidFill>
                <a:latin typeface="Arial" panose="020B0604020202020204" pitchFamily="34" charset="0"/>
                <a:ea typeface="+mn-ea"/>
                <a:cs typeface="Arial" panose="020B0604020202020204" pitchFamily="34" charset="0"/>
              </a:defRPr>
            </a:lvl1pPr>
            <a:lvl2pPr marL="457178" indent="0" algn="l" defTabSz="914354" rtl="0" eaLnBrk="1" latinLnBrk="0" hangingPunct="1">
              <a:lnSpc>
                <a:spcPct val="90000"/>
              </a:lnSpc>
              <a:spcBef>
                <a:spcPts val="500"/>
              </a:spcBef>
              <a:buFont typeface="Arial" panose="020B0604020202020204" pitchFamily="34" charset="0"/>
              <a:buNone/>
              <a:defRPr sz="2000" b="1" kern="1200">
                <a:solidFill>
                  <a:srgbClr val="CCCCCC"/>
                </a:solidFill>
                <a:latin typeface="+mn-lt"/>
                <a:ea typeface="+mn-ea"/>
                <a:cs typeface="+mn-cs"/>
              </a:defRPr>
            </a:lvl2pPr>
            <a:lvl3pPr marL="914354" indent="0" algn="l" defTabSz="914354" rtl="0" eaLnBrk="1" latinLnBrk="0" hangingPunct="1">
              <a:lnSpc>
                <a:spcPct val="90000"/>
              </a:lnSpc>
              <a:spcBef>
                <a:spcPts val="500"/>
              </a:spcBef>
              <a:buFont typeface="Arial" panose="020B0604020202020204" pitchFamily="34" charset="0"/>
              <a:buNone/>
              <a:defRPr sz="1800" b="1" kern="1200">
                <a:solidFill>
                  <a:srgbClr val="CCCCCC"/>
                </a:solidFill>
                <a:latin typeface="+mn-lt"/>
                <a:ea typeface="+mn-ea"/>
                <a:cs typeface="+mn-cs"/>
              </a:defRPr>
            </a:lvl3pPr>
            <a:lvl4pPr marL="1371532"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4pPr>
            <a:lvl5pPr marL="1828709" indent="0" algn="l" defTabSz="914354" rtl="0" eaLnBrk="1" latinLnBrk="0" hangingPunct="1">
              <a:lnSpc>
                <a:spcPct val="90000"/>
              </a:lnSpc>
              <a:spcBef>
                <a:spcPts val="500"/>
              </a:spcBef>
              <a:buFont typeface="Arial" panose="020B0604020202020204" pitchFamily="34" charset="0"/>
              <a:buNone/>
              <a:defRPr sz="1600" b="1" kern="1200">
                <a:solidFill>
                  <a:srgbClr val="CCCCCC"/>
                </a:solidFill>
                <a:latin typeface="+mn-lt"/>
                <a:ea typeface="+mn-ea"/>
                <a:cs typeface="+mn-cs"/>
              </a:defRPr>
            </a:lvl5pPr>
            <a:lvl6pPr marL="2285886"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062"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240"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418" indent="0" algn="l" defTabSz="914354"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pPr algn="l"/>
            <a:r>
              <a:rPr lang="en-US" sz="800" b="0" dirty="0"/>
              <a:t>G. Melki et al. “OLLAWV: </a:t>
            </a:r>
            <a:r>
              <a:rPr lang="en-US" sz="800" b="0" dirty="0" err="1"/>
              <a:t>OnLine</a:t>
            </a:r>
            <a:r>
              <a:rPr lang="en-US" sz="800" b="0" dirty="0"/>
              <a:t> Learning Algorithm using Worst-Violators”. </a:t>
            </a:r>
            <a:r>
              <a:rPr lang="en-US" sz="800" dirty="0"/>
              <a:t>Applied Soft Computing</a:t>
            </a:r>
            <a:r>
              <a:rPr lang="en-US" sz="800" b="0" dirty="0"/>
              <a:t>, vol. 66, 384-393, 2018</a:t>
            </a:r>
          </a:p>
        </p:txBody>
      </p:sp>
    </p:spTree>
    <p:extLst>
      <p:ext uri="{BB962C8B-B14F-4D97-AF65-F5344CB8AC3E}">
        <p14:creationId xmlns:p14="http://schemas.microsoft.com/office/powerpoint/2010/main" val="3435019279"/>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35D4-A48D-0840-8E96-3272DC53CD28}"/>
              </a:ext>
            </a:extLst>
          </p:cNvPr>
          <p:cNvSpPr>
            <a:spLocks noGrp="1"/>
          </p:cNvSpPr>
          <p:nvPr>
            <p:ph type="ctrTitle"/>
          </p:nvPr>
        </p:nvSpPr>
        <p:spPr/>
        <p:txBody>
          <a:bodyPr/>
          <a:lstStyle/>
          <a:p>
            <a:r>
              <a:rPr lang="en-US" dirty="0"/>
              <a:t>OLLAWV for Batched Data Streams</a:t>
            </a:r>
          </a:p>
        </p:txBody>
      </p:sp>
    </p:spTree>
    <p:extLst>
      <p:ext uri="{BB962C8B-B14F-4D97-AF65-F5344CB8AC3E}">
        <p14:creationId xmlns:p14="http://schemas.microsoft.com/office/powerpoint/2010/main" val="189529043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7C2A-BDCA-5643-BB6C-99EDA0952B02}"/>
              </a:ext>
            </a:extLst>
          </p:cNvPr>
          <p:cNvSpPr>
            <a:spLocks noGrp="1"/>
          </p:cNvSpPr>
          <p:nvPr>
            <p:ph type="title"/>
          </p:nvPr>
        </p:nvSpPr>
        <p:spPr/>
        <p:txBody>
          <a:bodyPr/>
          <a:lstStyle/>
          <a:p>
            <a:r>
              <a:rPr lang="en-US" dirty="0"/>
              <a:t>Data Stream Classification</a:t>
            </a:r>
          </a:p>
        </p:txBody>
      </p:sp>
      <p:sp>
        <p:nvSpPr>
          <p:cNvPr id="5" name="Slide Number Placeholder 4">
            <a:extLst>
              <a:ext uri="{FF2B5EF4-FFF2-40B4-BE49-F238E27FC236}">
                <a16:creationId xmlns:a16="http://schemas.microsoft.com/office/drawing/2014/main" id="{62BE4102-BC3B-C94F-8AC8-560F3BE78D7B}"/>
              </a:ext>
            </a:extLst>
          </p:cNvPr>
          <p:cNvSpPr>
            <a:spLocks noGrp="1"/>
          </p:cNvSpPr>
          <p:nvPr>
            <p:ph type="sldNum" sz="quarter" idx="4"/>
          </p:nvPr>
        </p:nvSpPr>
        <p:spPr/>
        <p:txBody>
          <a:bodyPr/>
          <a:lstStyle/>
          <a:p>
            <a:fld id="{51F1AC64-B052-AA44-9FFA-523D4080C13E}" type="slidenum">
              <a:rPr lang="en-US" smtClean="0"/>
              <a:pPr/>
              <a:t>45</a:t>
            </a:fld>
            <a:endParaRPr lang="en-US" dirty="0"/>
          </a:p>
        </p:txBody>
      </p:sp>
      <p:graphicFrame>
        <p:nvGraphicFramePr>
          <p:cNvPr id="6" name="Diagram 5">
            <a:extLst>
              <a:ext uri="{FF2B5EF4-FFF2-40B4-BE49-F238E27FC236}">
                <a16:creationId xmlns:a16="http://schemas.microsoft.com/office/drawing/2014/main" id="{0A0153B6-21E7-9446-A784-04588D7C9C6E}"/>
              </a:ext>
            </a:extLst>
          </p:cNvPr>
          <p:cNvGraphicFramePr/>
          <p:nvPr>
            <p:extLst>
              <p:ext uri="{D42A27DB-BD31-4B8C-83A1-F6EECF244321}">
                <p14:modId xmlns:p14="http://schemas.microsoft.com/office/powerpoint/2010/main" val="2609449953"/>
              </p:ext>
            </p:extLst>
          </p:nvPr>
        </p:nvGraphicFramePr>
        <p:xfrm>
          <a:off x="628651" y="223850"/>
          <a:ext cx="7742555" cy="40434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8" name="Group 7">
            <a:extLst>
              <a:ext uri="{FF2B5EF4-FFF2-40B4-BE49-F238E27FC236}">
                <a16:creationId xmlns:a16="http://schemas.microsoft.com/office/drawing/2014/main" id="{767A456A-AAB8-BB43-AF14-4BADD707597F}"/>
              </a:ext>
            </a:extLst>
          </p:cNvPr>
          <p:cNvGrpSpPr/>
          <p:nvPr/>
        </p:nvGrpSpPr>
        <p:grpSpPr>
          <a:xfrm>
            <a:off x="628651" y="3837802"/>
            <a:ext cx="7742555" cy="858939"/>
            <a:chOff x="0" y="590144"/>
            <a:chExt cx="7742555" cy="858939"/>
          </a:xfrm>
        </p:grpSpPr>
        <p:sp>
          <p:nvSpPr>
            <p:cNvPr id="9" name="Rounded Rectangle 8">
              <a:extLst>
                <a:ext uri="{FF2B5EF4-FFF2-40B4-BE49-F238E27FC236}">
                  <a16:creationId xmlns:a16="http://schemas.microsoft.com/office/drawing/2014/main" id="{C04AD41E-DF04-8F4E-B2F6-275BDFEBD05D}"/>
                </a:ext>
              </a:extLst>
            </p:cNvPr>
            <p:cNvSpPr/>
            <p:nvPr/>
          </p:nvSpPr>
          <p:spPr>
            <a:xfrm>
              <a:off x="0" y="590144"/>
              <a:ext cx="7742555" cy="858939"/>
            </a:xfrm>
            <a:prstGeom prst="roundRect">
              <a:avLst>
                <a:gd name="adj" fmla="val 10000"/>
              </a:avLst>
            </a:prstGeom>
          </p:spPr>
          <p:style>
            <a:lnRef idx="0">
              <a:schemeClr val="dk1">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0" name="Rounded Rectangle 4">
              <a:extLst>
                <a:ext uri="{FF2B5EF4-FFF2-40B4-BE49-F238E27FC236}">
                  <a16:creationId xmlns:a16="http://schemas.microsoft.com/office/drawing/2014/main" id="{5B88A9C3-1C10-1C47-8724-0612D89B987B}"/>
                </a:ext>
              </a:extLst>
            </p:cNvPr>
            <p:cNvSpPr txBox="1"/>
            <p:nvPr/>
          </p:nvSpPr>
          <p:spPr>
            <a:xfrm>
              <a:off x="0" y="590144"/>
              <a:ext cx="2322766" cy="85893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0688" tIns="170688" rIns="170688" bIns="170688" numCol="1" spcCol="1270" anchor="ctr" anchorCtr="0">
              <a:noAutofit/>
            </a:bodyPr>
            <a:lstStyle/>
            <a:p>
              <a:pPr marL="0" lvl="0" indent="0" defTabSz="10668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 Requirements:</a:t>
              </a:r>
            </a:p>
          </p:txBody>
        </p:sp>
      </p:grpSp>
      <p:sp>
        <p:nvSpPr>
          <p:cNvPr id="3" name="TextBox 2">
            <a:extLst>
              <a:ext uri="{FF2B5EF4-FFF2-40B4-BE49-F238E27FC236}">
                <a16:creationId xmlns:a16="http://schemas.microsoft.com/office/drawing/2014/main" id="{2548B799-D964-3A44-9C20-FBC7CC081103}"/>
              </a:ext>
            </a:extLst>
          </p:cNvPr>
          <p:cNvSpPr txBox="1"/>
          <p:nvPr/>
        </p:nvSpPr>
        <p:spPr>
          <a:xfrm>
            <a:off x="2951416" y="3972527"/>
            <a:ext cx="5243893" cy="584775"/>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Incremental Processing</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Limited Time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Limited Memory</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Changes in Data</a:t>
            </a:r>
          </a:p>
        </p:txBody>
      </p:sp>
    </p:spTree>
    <p:extLst>
      <p:ext uri="{BB962C8B-B14F-4D97-AF65-F5344CB8AC3E}">
        <p14:creationId xmlns:p14="http://schemas.microsoft.com/office/powerpoint/2010/main" val="5605691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7C2A-BDCA-5643-BB6C-99EDA0952B02}"/>
              </a:ext>
            </a:extLst>
          </p:cNvPr>
          <p:cNvSpPr>
            <a:spLocks noGrp="1"/>
          </p:cNvSpPr>
          <p:nvPr>
            <p:ph type="title"/>
          </p:nvPr>
        </p:nvSpPr>
        <p:spPr/>
        <p:txBody>
          <a:bodyPr/>
          <a:lstStyle/>
          <a:p>
            <a:r>
              <a:rPr lang="en-US" dirty="0"/>
              <a:t>Data Stream Classification</a:t>
            </a:r>
          </a:p>
        </p:txBody>
      </p:sp>
      <p:sp>
        <p:nvSpPr>
          <p:cNvPr id="5" name="Slide Number Placeholder 4">
            <a:extLst>
              <a:ext uri="{FF2B5EF4-FFF2-40B4-BE49-F238E27FC236}">
                <a16:creationId xmlns:a16="http://schemas.microsoft.com/office/drawing/2014/main" id="{62BE4102-BC3B-C94F-8AC8-560F3BE78D7B}"/>
              </a:ext>
            </a:extLst>
          </p:cNvPr>
          <p:cNvSpPr>
            <a:spLocks noGrp="1"/>
          </p:cNvSpPr>
          <p:nvPr>
            <p:ph type="sldNum" sz="quarter" idx="4"/>
          </p:nvPr>
        </p:nvSpPr>
        <p:spPr/>
        <p:txBody>
          <a:bodyPr/>
          <a:lstStyle/>
          <a:p>
            <a:fld id="{51F1AC64-B052-AA44-9FFA-523D4080C13E}" type="slidenum">
              <a:rPr lang="en-US" smtClean="0"/>
              <a:pPr/>
              <a:t>46</a:t>
            </a:fld>
            <a:endParaRPr lang="en-US" dirty="0"/>
          </a:p>
        </p:txBody>
      </p:sp>
      <p:graphicFrame>
        <p:nvGraphicFramePr>
          <p:cNvPr id="6" name="Diagram 5">
            <a:extLst>
              <a:ext uri="{FF2B5EF4-FFF2-40B4-BE49-F238E27FC236}">
                <a16:creationId xmlns:a16="http://schemas.microsoft.com/office/drawing/2014/main" id="{0A0153B6-21E7-9446-A784-04588D7C9C6E}"/>
              </a:ext>
            </a:extLst>
          </p:cNvPr>
          <p:cNvGraphicFramePr/>
          <p:nvPr>
            <p:extLst>
              <p:ext uri="{D42A27DB-BD31-4B8C-83A1-F6EECF244321}">
                <p14:modId xmlns:p14="http://schemas.microsoft.com/office/powerpoint/2010/main" val="2850602599"/>
              </p:ext>
            </p:extLst>
          </p:nvPr>
        </p:nvGraphicFramePr>
        <p:xfrm>
          <a:off x="628651" y="223850"/>
          <a:ext cx="7742555" cy="40434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8" name="Group 7">
            <a:extLst>
              <a:ext uri="{FF2B5EF4-FFF2-40B4-BE49-F238E27FC236}">
                <a16:creationId xmlns:a16="http://schemas.microsoft.com/office/drawing/2014/main" id="{767A456A-AAB8-BB43-AF14-4BADD707597F}"/>
              </a:ext>
            </a:extLst>
          </p:cNvPr>
          <p:cNvGrpSpPr/>
          <p:nvPr/>
        </p:nvGrpSpPr>
        <p:grpSpPr>
          <a:xfrm>
            <a:off x="628651" y="3837802"/>
            <a:ext cx="7742555" cy="858939"/>
            <a:chOff x="0" y="590144"/>
            <a:chExt cx="7742555" cy="858939"/>
          </a:xfrm>
        </p:grpSpPr>
        <p:sp>
          <p:nvSpPr>
            <p:cNvPr id="9" name="Rounded Rectangle 8">
              <a:extLst>
                <a:ext uri="{FF2B5EF4-FFF2-40B4-BE49-F238E27FC236}">
                  <a16:creationId xmlns:a16="http://schemas.microsoft.com/office/drawing/2014/main" id="{C04AD41E-DF04-8F4E-B2F6-275BDFEBD05D}"/>
                </a:ext>
              </a:extLst>
            </p:cNvPr>
            <p:cNvSpPr/>
            <p:nvPr/>
          </p:nvSpPr>
          <p:spPr>
            <a:xfrm>
              <a:off x="0" y="590144"/>
              <a:ext cx="7742555" cy="858939"/>
            </a:xfrm>
            <a:prstGeom prst="roundRect">
              <a:avLst>
                <a:gd name="adj" fmla="val 10000"/>
              </a:avLst>
            </a:prstGeom>
          </p:spPr>
          <p:style>
            <a:lnRef idx="0">
              <a:schemeClr val="dk1">
                <a:hueOff val="0"/>
                <a:satOff val="0"/>
                <a:lumOff val="0"/>
                <a:alphaOff val="0"/>
              </a:schemeClr>
            </a:lnRef>
            <a:fillRef idx="1">
              <a:schemeClr val="accent3">
                <a:tint val="40000"/>
                <a:hueOff val="0"/>
                <a:satOff val="0"/>
                <a:lumOff val="0"/>
                <a:alphaOff val="0"/>
              </a:schemeClr>
            </a:fillRef>
            <a:effectRef idx="0">
              <a:schemeClr val="accent3">
                <a:tint val="40000"/>
                <a:hueOff val="0"/>
                <a:satOff val="0"/>
                <a:lumOff val="0"/>
                <a:alphaOff val="0"/>
              </a:schemeClr>
            </a:effectRef>
            <a:fontRef idx="minor">
              <a:schemeClr val="dk1">
                <a:hueOff val="0"/>
                <a:satOff val="0"/>
                <a:lumOff val="0"/>
                <a:alphaOff val="0"/>
              </a:schemeClr>
            </a:fontRef>
          </p:style>
          <p:txBody>
            <a:bodyPr/>
            <a:lstStyle/>
            <a:p>
              <a:endParaRPr lang="en-US" dirty="0"/>
            </a:p>
          </p:txBody>
        </p:sp>
        <p:sp>
          <p:nvSpPr>
            <p:cNvPr id="10" name="Rounded Rectangle 4">
              <a:extLst>
                <a:ext uri="{FF2B5EF4-FFF2-40B4-BE49-F238E27FC236}">
                  <a16:creationId xmlns:a16="http://schemas.microsoft.com/office/drawing/2014/main" id="{5B88A9C3-1C10-1C47-8724-0612D89B987B}"/>
                </a:ext>
              </a:extLst>
            </p:cNvPr>
            <p:cNvSpPr txBox="1"/>
            <p:nvPr/>
          </p:nvSpPr>
          <p:spPr>
            <a:xfrm>
              <a:off x="0" y="590144"/>
              <a:ext cx="2322766" cy="858939"/>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000" b="1" i="1" kern="1200" dirty="0">
                  <a:solidFill>
                    <a:schemeClr val="tx1"/>
                  </a:solidFill>
                  <a:latin typeface="Arial" panose="020B0604020202020204" pitchFamily="34" charset="0"/>
                  <a:cs typeface="Arial" panose="020B0604020202020204" pitchFamily="34" charset="0"/>
                </a:rPr>
                <a:t> Requirements:</a:t>
              </a:r>
            </a:p>
          </p:txBody>
        </p:sp>
      </p:grpSp>
      <p:sp>
        <p:nvSpPr>
          <p:cNvPr id="3" name="TextBox 2">
            <a:extLst>
              <a:ext uri="{FF2B5EF4-FFF2-40B4-BE49-F238E27FC236}">
                <a16:creationId xmlns:a16="http://schemas.microsoft.com/office/drawing/2014/main" id="{2548B799-D964-3A44-9C20-FBC7CC081103}"/>
              </a:ext>
            </a:extLst>
          </p:cNvPr>
          <p:cNvSpPr txBox="1"/>
          <p:nvPr/>
        </p:nvSpPr>
        <p:spPr>
          <a:xfrm>
            <a:off x="2951416" y="3972527"/>
            <a:ext cx="5243893" cy="584775"/>
          </a:xfrm>
          <a:prstGeom prst="rect">
            <a:avLst/>
          </a:prstGeom>
          <a:noFill/>
        </p:spPr>
        <p:txBody>
          <a:bodyPr wrap="square" numCol="2" rtlCol="0">
            <a:spAutoFit/>
          </a:bodyPr>
          <a:lstStyle/>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Incremental Processing</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Limited Time</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Limited Memory</a:t>
            </a:r>
          </a:p>
          <a:p>
            <a:pPr marL="285750" indent="-285750">
              <a:buFont typeface="Arial" panose="020B0604020202020204" pitchFamily="34" charset="0"/>
              <a:buChar char="•"/>
            </a:pPr>
            <a:r>
              <a:rPr lang="en-US" sz="1600" b="1" dirty="0">
                <a:solidFill>
                  <a:srgbClr val="FF0000"/>
                </a:solidFill>
                <a:latin typeface="Arial" panose="020B0604020202020204" pitchFamily="34" charset="0"/>
                <a:cs typeface="Arial" panose="020B0604020202020204" pitchFamily="34" charset="0"/>
              </a:rPr>
              <a:t>Changes in Data</a:t>
            </a:r>
          </a:p>
        </p:txBody>
      </p:sp>
    </p:spTree>
    <p:extLst>
      <p:ext uri="{BB962C8B-B14F-4D97-AF65-F5344CB8AC3E}">
        <p14:creationId xmlns:p14="http://schemas.microsoft.com/office/powerpoint/2010/main" val="20555981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7C2A-BDCA-5643-BB6C-99EDA0952B02}"/>
              </a:ext>
            </a:extLst>
          </p:cNvPr>
          <p:cNvSpPr>
            <a:spLocks noGrp="1"/>
          </p:cNvSpPr>
          <p:nvPr>
            <p:ph type="title"/>
          </p:nvPr>
        </p:nvSpPr>
        <p:spPr/>
        <p:txBody>
          <a:bodyPr/>
          <a:lstStyle/>
          <a:p>
            <a:r>
              <a:rPr lang="en-US" dirty="0"/>
              <a:t>Data Stream Classification</a:t>
            </a:r>
          </a:p>
        </p:txBody>
      </p:sp>
      <p:sp>
        <p:nvSpPr>
          <p:cNvPr id="5" name="Slide Number Placeholder 4">
            <a:extLst>
              <a:ext uri="{FF2B5EF4-FFF2-40B4-BE49-F238E27FC236}">
                <a16:creationId xmlns:a16="http://schemas.microsoft.com/office/drawing/2014/main" id="{62BE4102-BC3B-C94F-8AC8-560F3BE78D7B}"/>
              </a:ext>
            </a:extLst>
          </p:cNvPr>
          <p:cNvSpPr>
            <a:spLocks noGrp="1"/>
          </p:cNvSpPr>
          <p:nvPr>
            <p:ph type="sldNum" sz="quarter" idx="4"/>
          </p:nvPr>
        </p:nvSpPr>
        <p:spPr/>
        <p:txBody>
          <a:bodyPr/>
          <a:lstStyle/>
          <a:p>
            <a:fld id="{51F1AC64-B052-AA44-9FFA-523D4080C13E}" type="slidenum">
              <a:rPr lang="en-US" smtClean="0"/>
              <a:pPr/>
              <a:t>47</a:t>
            </a:fld>
            <a:endParaRPr lang="en-US" dirty="0"/>
          </a:p>
        </p:txBody>
      </p:sp>
      <p:graphicFrame>
        <p:nvGraphicFramePr>
          <p:cNvPr id="6" name="Diagram 5">
            <a:extLst>
              <a:ext uri="{FF2B5EF4-FFF2-40B4-BE49-F238E27FC236}">
                <a16:creationId xmlns:a16="http://schemas.microsoft.com/office/drawing/2014/main" id="{0A0153B6-21E7-9446-A784-04588D7C9C6E}"/>
              </a:ext>
            </a:extLst>
          </p:cNvPr>
          <p:cNvGraphicFramePr/>
          <p:nvPr>
            <p:extLst>
              <p:ext uri="{D42A27DB-BD31-4B8C-83A1-F6EECF244321}">
                <p14:modId xmlns:p14="http://schemas.microsoft.com/office/powerpoint/2010/main" val="1505759245"/>
              </p:ext>
            </p:extLst>
          </p:nvPr>
        </p:nvGraphicFramePr>
        <p:xfrm>
          <a:off x="628651" y="721618"/>
          <a:ext cx="7742555" cy="40434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Rounded Rectangle 3">
            <a:extLst>
              <a:ext uri="{FF2B5EF4-FFF2-40B4-BE49-F238E27FC236}">
                <a16:creationId xmlns:a16="http://schemas.microsoft.com/office/drawing/2014/main" id="{E14EE8A9-EDA2-7340-8D1E-7B71ED39D028}"/>
              </a:ext>
            </a:extLst>
          </p:cNvPr>
          <p:cNvSpPr/>
          <p:nvPr/>
        </p:nvSpPr>
        <p:spPr>
          <a:xfrm>
            <a:off x="5073334" y="3917950"/>
            <a:ext cx="1364933" cy="64008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Active</a:t>
            </a:r>
          </a:p>
        </p:txBody>
      </p:sp>
      <p:sp>
        <p:nvSpPr>
          <p:cNvPr id="7" name="Rounded Rectangle 6">
            <a:extLst>
              <a:ext uri="{FF2B5EF4-FFF2-40B4-BE49-F238E27FC236}">
                <a16:creationId xmlns:a16="http://schemas.microsoft.com/office/drawing/2014/main" id="{CCA3E4AC-CD8D-DE49-93F9-E6C7E370CFE1}"/>
              </a:ext>
            </a:extLst>
          </p:cNvPr>
          <p:cNvSpPr/>
          <p:nvPr/>
        </p:nvSpPr>
        <p:spPr>
          <a:xfrm>
            <a:off x="6527960" y="3917950"/>
            <a:ext cx="1364933" cy="64008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Passive</a:t>
            </a:r>
          </a:p>
        </p:txBody>
      </p:sp>
    </p:spTree>
    <p:extLst>
      <p:ext uri="{BB962C8B-B14F-4D97-AF65-F5344CB8AC3E}">
        <p14:creationId xmlns:p14="http://schemas.microsoft.com/office/powerpoint/2010/main" val="220588546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F7C2A-BDCA-5643-BB6C-99EDA0952B02}"/>
              </a:ext>
            </a:extLst>
          </p:cNvPr>
          <p:cNvSpPr>
            <a:spLocks noGrp="1"/>
          </p:cNvSpPr>
          <p:nvPr>
            <p:ph type="title"/>
          </p:nvPr>
        </p:nvSpPr>
        <p:spPr/>
        <p:txBody>
          <a:bodyPr/>
          <a:lstStyle/>
          <a:p>
            <a:r>
              <a:rPr lang="en-US" dirty="0"/>
              <a:t>Data Stream Classification</a:t>
            </a:r>
          </a:p>
        </p:txBody>
      </p:sp>
      <p:sp>
        <p:nvSpPr>
          <p:cNvPr id="5" name="Slide Number Placeholder 4">
            <a:extLst>
              <a:ext uri="{FF2B5EF4-FFF2-40B4-BE49-F238E27FC236}">
                <a16:creationId xmlns:a16="http://schemas.microsoft.com/office/drawing/2014/main" id="{62BE4102-BC3B-C94F-8AC8-560F3BE78D7B}"/>
              </a:ext>
            </a:extLst>
          </p:cNvPr>
          <p:cNvSpPr>
            <a:spLocks noGrp="1"/>
          </p:cNvSpPr>
          <p:nvPr>
            <p:ph type="sldNum" sz="quarter" idx="4"/>
          </p:nvPr>
        </p:nvSpPr>
        <p:spPr/>
        <p:txBody>
          <a:bodyPr/>
          <a:lstStyle/>
          <a:p>
            <a:fld id="{51F1AC64-B052-AA44-9FFA-523D4080C13E}" type="slidenum">
              <a:rPr lang="en-US" smtClean="0"/>
              <a:pPr/>
              <a:t>48</a:t>
            </a:fld>
            <a:endParaRPr lang="en-US" dirty="0"/>
          </a:p>
        </p:txBody>
      </p:sp>
      <p:graphicFrame>
        <p:nvGraphicFramePr>
          <p:cNvPr id="6" name="Diagram 5">
            <a:extLst>
              <a:ext uri="{FF2B5EF4-FFF2-40B4-BE49-F238E27FC236}">
                <a16:creationId xmlns:a16="http://schemas.microsoft.com/office/drawing/2014/main" id="{0A0153B6-21E7-9446-A784-04588D7C9C6E}"/>
              </a:ext>
            </a:extLst>
          </p:cNvPr>
          <p:cNvGraphicFramePr/>
          <p:nvPr>
            <p:extLst>
              <p:ext uri="{D42A27DB-BD31-4B8C-83A1-F6EECF244321}">
                <p14:modId xmlns:p14="http://schemas.microsoft.com/office/powerpoint/2010/main" val="3616410197"/>
              </p:ext>
            </p:extLst>
          </p:nvPr>
        </p:nvGraphicFramePr>
        <p:xfrm>
          <a:off x="628651" y="721618"/>
          <a:ext cx="8037829" cy="404342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Rounded Rectangle 11">
            <a:extLst>
              <a:ext uri="{FF2B5EF4-FFF2-40B4-BE49-F238E27FC236}">
                <a16:creationId xmlns:a16="http://schemas.microsoft.com/office/drawing/2014/main" id="{80298A97-7D23-2A4A-914D-9AB80BE7FFB1}"/>
              </a:ext>
            </a:extLst>
          </p:cNvPr>
          <p:cNvSpPr/>
          <p:nvPr/>
        </p:nvSpPr>
        <p:spPr>
          <a:xfrm>
            <a:off x="2295687" y="3298190"/>
            <a:ext cx="1164906"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Active</a:t>
            </a:r>
          </a:p>
        </p:txBody>
      </p:sp>
      <p:sp>
        <p:nvSpPr>
          <p:cNvPr id="13" name="Rounded Rectangle 12">
            <a:extLst>
              <a:ext uri="{FF2B5EF4-FFF2-40B4-BE49-F238E27FC236}">
                <a16:creationId xmlns:a16="http://schemas.microsoft.com/office/drawing/2014/main" id="{305EC9B2-ABDC-4A4F-B143-3C8E74724532}"/>
              </a:ext>
            </a:extLst>
          </p:cNvPr>
          <p:cNvSpPr/>
          <p:nvPr/>
        </p:nvSpPr>
        <p:spPr>
          <a:xfrm>
            <a:off x="5869465" y="3298190"/>
            <a:ext cx="1164906"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Passive</a:t>
            </a:r>
          </a:p>
        </p:txBody>
      </p:sp>
      <p:sp>
        <p:nvSpPr>
          <p:cNvPr id="14" name="Rounded Rectangle 13">
            <a:extLst>
              <a:ext uri="{FF2B5EF4-FFF2-40B4-BE49-F238E27FC236}">
                <a16:creationId xmlns:a16="http://schemas.microsoft.com/office/drawing/2014/main" id="{9D6C3F23-D793-C946-8F19-9F3DA2B2F534}"/>
              </a:ext>
            </a:extLst>
          </p:cNvPr>
          <p:cNvSpPr/>
          <p:nvPr/>
        </p:nvSpPr>
        <p:spPr>
          <a:xfrm>
            <a:off x="1398609" y="4093994"/>
            <a:ext cx="1337153"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Change Detection</a:t>
            </a:r>
          </a:p>
        </p:txBody>
      </p:sp>
      <p:sp>
        <p:nvSpPr>
          <p:cNvPr id="15" name="Rounded Rectangle 14">
            <a:extLst>
              <a:ext uri="{FF2B5EF4-FFF2-40B4-BE49-F238E27FC236}">
                <a16:creationId xmlns:a16="http://schemas.microsoft.com/office/drawing/2014/main" id="{A4BEF8A7-6727-9B4A-BD3A-B70ED8711A2F}"/>
              </a:ext>
            </a:extLst>
          </p:cNvPr>
          <p:cNvSpPr/>
          <p:nvPr/>
        </p:nvSpPr>
        <p:spPr>
          <a:xfrm>
            <a:off x="2942853" y="4093994"/>
            <a:ext cx="1337153"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Adaptation</a:t>
            </a:r>
          </a:p>
        </p:txBody>
      </p:sp>
      <p:sp>
        <p:nvSpPr>
          <p:cNvPr id="16" name="Rounded Rectangle 15">
            <a:extLst>
              <a:ext uri="{FF2B5EF4-FFF2-40B4-BE49-F238E27FC236}">
                <a16:creationId xmlns:a16="http://schemas.microsoft.com/office/drawing/2014/main" id="{E0665F6D-E60F-2044-BC5C-EBF6D668EAFE}"/>
              </a:ext>
            </a:extLst>
          </p:cNvPr>
          <p:cNvSpPr/>
          <p:nvPr/>
        </p:nvSpPr>
        <p:spPr>
          <a:xfrm>
            <a:off x="5032507" y="4093994"/>
            <a:ext cx="1337153"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Single</a:t>
            </a:r>
          </a:p>
        </p:txBody>
      </p:sp>
      <p:sp>
        <p:nvSpPr>
          <p:cNvPr id="17" name="Rounded Rectangle 16">
            <a:extLst>
              <a:ext uri="{FF2B5EF4-FFF2-40B4-BE49-F238E27FC236}">
                <a16:creationId xmlns:a16="http://schemas.microsoft.com/office/drawing/2014/main" id="{A1CD4472-2C14-7144-982E-B7E6AC34F852}"/>
              </a:ext>
            </a:extLst>
          </p:cNvPr>
          <p:cNvSpPr/>
          <p:nvPr/>
        </p:nvSpPr>
        <p:spPr>
          <a:xfrm>
            <a:off x="6576826" y="4086153"/>
            <a:ext cx="1337153" cy="511810"/>
          </a:xfrm>
          <a:prstGeom prst="roundRect">
            <a:avLst/>
          </a:prstGeom>
          <a:solidFill>
            <a:schemeClr val="accent6"/>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Arial" panose="020B0604020202020204" pitchFamily="34" charset="0"/>
                <a:cs typeface="Arial" panose="020B0604020202020204" pitchFamily="34" charset="0"/>
              </a:rPr>
              <a:t>Ensemble</a:t>
            </a:r>
          </a:p>
        </p:txBody>
      </p:sp>
      <p:cxnSp>
        <p:nvCxnSpPr>
          <p:cNvPr id="18" name="Straight Connector 17">
            <a:extLst>
              <a:ext uri="{FF2B5EF4-FFF2-40B4-BE49-F238E27FC236}">
                <a16:creationId xmlns:a16="http://schemas.microsoft.com/office/drawing/2014/main" id="{8C7A0A3F-DD72-3943-8BA1-8B1BC6821609}"/>
              </a:ext>
            </a:extLst>
          </p:cNvPr>
          <p:cNvCxnSpPr/>
          <p:nvPr/>
        </p:nvCxnSpPr>
        <p:spPr>
          <a:xfrm>
            <a:off x="2841253" y="3810000"/>
            <a:ext cx="0" cy="16256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994CA295-9AF4-B24E-B3DB-6BA1D5D99D1E}"/>
              </a:ext>
            </a:extLst>
          </p:cNvPr>
          <p:cNvCxnSpPr>
            <a:cxnSpLocks/>
          </p:cNvCxnSpPr>
          <p:nvPr/>
        </p:nvCxnSpPr>
        <p:spPr>
          <a:xfrm flipH="1">
            <a:off x="2072640" y="3972560"/>
            <a:ext cx="16154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ED9E439-4651-EA47-8B1E-971E4506931F}"/>
              </a:ext>
            </a:extLst>
          </p:cNvPr>
          <p:cNvCxnSpPr>
            <a:cxnSpLocks/>
          </p:cNvCxnSpPr>
          <p:nvPr/>
        </p:nvCxnSpPr>
        <p:spPr>
          <a:xfrm>
            <a:off x="2072640" y="3972560"/>
            <a:ext cx="0" cy="1214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E84B5347-20EA-D241-ADF1-C9BBD03E6C74}"/>
              </a:ext>
            </a:extLst>
          </p:cNvPr>
          <p:cNvCxnSpPr>
            <a:cxnSpLocks/>
          </p:cNvCxnSpPr>
          <p:nvPr/>
        </p:nvCxnSpPr>
        <p:spPr>
          <a:xfrm>
            <a:off x="3688080" y="3972560"/>
            <a:ext cx="0" cy="121434"/>
          </a:xfrm>
          <a:prstGeom prst="line">
            <a:avLst/>
          </a:prstGeom>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DD0D563-3BC5-C14F-A1EE-AEB4799E11F6}"/>
              </a:ext>
            </a:extLst>
          </p:cNvPr>
          <p:cNvCxnSpPr/>
          <p:nvPr/>
        </p:nvCxnSpPr>
        <p:spPr>
          <a:xfrm>
            <a:off x="6459854" y="3810000"/>
            <a:ext cx="0" cy="16256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773EC612-494A-E84A-B9F5-477C47B2C9CD}"/>
              </a:ext>
            </a:extLst>
          </p:cNvPr>
          <p:cNvCxnSpPr>
            <a:cxnSpLocks/>
          </p:cNvCxnSpPr>
          <p:nvPr/>
        </p:nvCxnSpPr>
        <p:spPr>
          <a:xfrm flipH="1">
            <a:off x="5701083" y="3972560"/>
            <a:ext cx="161544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4A856EA7-1704-E746-B484-827538E31233}"/>
              </a:ext>
            </a:extLst>
          </p:cNvPr>
          <p:cNvCxnSpPr>
            <a:cxnSpLocks/>
          </p:cNvCxnSpPr>
          <p:nvPr/>
        </p:nvCxnSpPr>
        <p:spPr>
          <a:xfrm>
            <a:off x="5701083" y="3972560"/>
            <a:ext cx="0" cy="121434"/>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E429719-11FC-6E45-9947-167BF5105E17}"/>
              </a:ext>
            </a:extLst>
          </p:cNvPr>
          <p:cNvCxnSpPr>
            <a:cxnSpLocks/>
          </p:cNvCxnSpPr>
          <p:nvPr/>
        </p:nvCxnSpPr>
        <p:spPr>
          <a:xfrm>
            <a:off x="7316523" y="3972560"/>
            <a:ext cx="0" cy="121434"/>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207134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73EF8-4A75-CA44-9BE1-44B2E2B54188}"/>
              </a:ext>
            </a:extLst>
          </p:cNvPr>
          <p:cNvSpPr>
            <a:spLocks noGrp="1"/>
          </p:cNvSpPr>
          <p:nvPr>
            <p:ph type="title"/>
          </p:nvPr>
        </p:nvSpPr>
        <p:spPr/>
        <p:txBody>
          <a:bodyPr/>
          <a:lstStyle/>
          <a:p>
            <a:r>
              <a:rPr lang="en-US" dirty="0" err="1"/>
              <a:t>OnLine</a:t>
            </a:r>
            <a:r>
              <a:rPr lang="en-US" dirty="0"/>
              <a:t> Learning Algorithm – List 2</a:t>
            </a:r>
          </a:p>
        </p:txBody>
      </p:sp>
      <p:sp>
        <p:nvSpPr>
          <p:cNvPr id="5" name="Slide Number Placeholder 4">
            <a:extLst>
              <a:ext uri="{FF2B5EF4-FFF2-40B4-BE49-F238E27FC236}">
                <a16:creationId xmlns:a16="http://schemas.microsoft.com/office/drawing/2014/main" id="{43DD5D6E-BCA9-224D-8E05-5567D0B31C40}"/>
              </a:ext>
            </a:extLst>
          </p:cNvPr>
          <p:cNvSpPr>
            <a:spLocks noGrp="1"/>
          </p:cNvSpPr>
          <p:nvPr>
            <p:ph type="sldNum" sz="quarter" idx="4"/>
          </p:nvPr>
        </p:nvSpPr>
        <p:spPr/>
        <p:txBody>
          <a:bodyPr/>
          <a:lstStyle/>
          <a:p>
            <a:fld id="{51F1AC64-B052-AA44-9FFA-523D4080C13E}" type="slidenum">
              <a:rPr lang="en-US" smtClean="0"/>
              <a:pPr/>
              <a:t>49</a:t>
            </a:fld>
            <a:endParaRPr lang="en-US" dirty="0"/>
          </a:p>
        </p:txBody>
      </p:sp>
      <p:pic>
        <p:nvPicPr>
          <p:cNvPr id="6" name="Picture 5">
            <a:extLst>
              <a:ext uri="{FF2B5EF4-FFF2-40B4-BE49-F238E27FC236}">
                <a16:creationId xmlns:a16="http://schemas.microsoft.com/office/drawing/2014/main" id="{B3E23851-7736-5749-895D-0B69EC47436B}"/>
              </a:ext>
            </a:extLst>
          </p:cNvPr>
          <p:cNvPicPr>
            <a:picLocks noChangeAspect="1"/>
          </p:cNvPicPr>
          <p:nvPr/>
        </p:nvPicPr>
        <p:blipFill>
          <a:blip r:embed="rId2"/>
          <a:stretch>
            <a:fillRect/>
          </a:stretch>
        </p:blipFill>
        <p:spPr>
          <a:xfrm>
            <a:off x="628651" y="833378"/>
            <a:ext cx="7884510" cy="3809742"/>
          </a:xfrm>
          <a:prstGeom prst="rect">
            <a:avLst/>
          </a:prstGeom>
        </p:spPr>
      </p:pic>
    </p:spTree>
    <p:extLst>
      <p:ext uri="{BB962C8B-B14F-4D97-AF65-F5344CB8AC3E}">
        <p14:creationId xmlns:p14="http://schemas.microsoft.com/office/powerpoint/2010/main" val="18393212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a:t>
            </a:fld>
            <a:endParaRPr lang="en-US" dirty="0"/>
          </a:p>
        </p:txBody>
      </p:sp>
      <p:sp>
        <p:nvSpPr>
          <p:cNvPr id="5" name="Content Placeholder 6">
            <a:extLst>
              <a:ext uri="{FF2B5EF4-FFF2-40B4-BE49-F238E27FC236}">
                <a16:creationId xmlns:a16="http://schemas.microsoft.com/office/drawing/2014/main" id="{882270CE-4B41-3643-B27B-E5604BACF229}"/>
              </a:ext>
            </a:extLst>
          </p:cNvPr>
          <p:cNvSpPr txBox="1">
            <a:spLocks/>
          </p:cNvSpPr>
          <p:nvPr/>
        </p:nvSpPr>
        <p:spPr>
          <a:xfrm>
            <a:off x="387491" y="914857"/>
            <a:ext cx="8127860" cy="78186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from </a:t>
            </a:r>
            <a:r>
              <a:rPr lang="en-US" sz="2000" b="1" i="1" dirty="0"/>
              <a:t>continuously </a:t>
            </a:r>
            <a:r>
              <a:rPr lang="en-US" sz="2000" dirty="0"/>
              <a:t>and possibly </a:t>
            </a:r>
            <a:r>
              <a:rPr lang="en-US" sz="2000" b="1" i="1" dirty="0"/>
              <a:t>drifting</a:t>
            </a:r>
            <a:r>
              <a:rPr lang="en-US" sz="2000" dirty="0"/>
              <a:t> arriving data, which predicts the output of unseen arriving </a:t>
            </a:r>
            <a:r>
              <a:rPr lang="en-US" sz="2000" b="1" i="1" dirty="0"/>
              <a:t>samples</a:t>
            </a:r>
            <a:r>
              <a:rPr lang="en-US" sz="2000" dirty="0"/>
              <a:t>.</a:t>
            </a:r>
          </a:p>
          <a:p>
            <a:pPr marL="0" indent="0">
              <a:buNone/>
            </a:pPr>
            <a:endParaRPr lang="en-US" sz="2000" b="1" dirty="0"/>
          </a:p>
        </p:txBody>
      </p:sp>
      <p:cxnSp>
        <p:nvCxnSpPr>
          <p:cNvPr id="10" name="Straight Connector 9">
            <a:extLst>
              <a:ext uri="{FF2B5EF4-FFF2-40B4-BE49-F238E27FC236}">
                <a16:creationId xmlns:a16="http://schemas.microsoft.com/office/drawing/2014/main" id="{2877F086-C462-7745-8616-092EEA0ADD24}"/>
              </a:ext>
            </a:extLst>
          </p:cNvPr>
          <p:cNvCxnSpPr>
            <a:cxnSpLocks/>
          </p:cNvCxnSpPr>
          <p:nvPr/>
        </p:nvCxnSpPr>
        <p:spPr>
          <a:xfrm>
            <a:off x="205740" y="2854960"/>
            <a:ext cx="5517703" cy="0"/>
          </a:xfrm>
          <a:prstGeom prst="line">
            <a:avLst/>
          </a:prstGeom>
          <a:ln w="28575">
            <a:tailEnd type="arrow"/>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C86A53C-6B0D-8542-9451-16CB411B00FA}"/>
              </a:ext>
            </a:extLst>
          </p:cNvPr>
          <p:cNvCxnSpPr>
            <a:cxnSpLocks/>
          </p:cNvCxnSpPr>
          <p:nvPr/>
        </p:nvCxnSpPr>
        <p:spPr>
          <a:xfrm>
            <a:off x="6500439" y="2850642"/>
            <a:ext cx="1923471" cy="0"/>
          </a:xfrm>
          <a:prstGeom prst="line">
            <a:avLst/>
          </a:prstGeom>
          <a:ln w="28575">
            <a:tailEnd type="arrow"/>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4" name="Oval 13">
                <a:extLst>
                  <a:ext uri="{FF2B5EF4-FFF2-40B4-BE49-F238E27FC236}">
                    <a16:creationId xmlns:a16="http://schemas.microsoft.com/office/drawing/2014/main" id="{D114ABE1-E8F3-3C46-AE99-BD62EF703F66}"/>
                  </a:ext>
                </a:extLst>
              </p:cNvPr>
              <p:cNvSpPr/>
              <p:nvPr/>
            </p:nvSpPr>
            <p:spPr>
              <a:xfrm>
                <a:off x="697230"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1</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1</m:t>
                          </m:r>
                        </m:sub>
                      </m:sSub>
                    </m:oMath>
                  </m:oMathPara>
                </a14:m>
                <a:endParaRPr lang="en-US" dirty="0">
                  <a:ln>
                    <a:solidFill>
                      <a:schemeClr val="bg1"/>
                    </a:solidFill>
                  </a:ln>
                </a:endParaRPr>
              </a:p>
            </p:txBody>
          </p:sp>
        </mc:Choice>
        <mc:Fallback xmlns="">
          <p:sp>
            <p:nvSpPr>
              <p:cNvPr id="14" name="Oval 13">
                <a:extLst>
                  <a:ext uri="{FF2B5EF4-FFF2-40B4-BE49-F238E27FC236}">
                    <a16:creationId xmlns:a16="http://schemas.microsoft.com/office/drawing/2014/main" id="{D114ABE1-E8F3-3C46-AE99-BD62EF703F66}"/>
                  </a:ext>
                </a:extLst>
              </p:cNvPr>
              <p:cNvSpPr>
                <a:spLocks noRot="1" noChangeAspect="1" noMove="1" noResize="1" noEditPoints="1" noAdjustHandles="1" noChangeArrowheads="1" noChangeShapeType="1" noTextEdit="1"/>
              </p:cNvSpPr>
              <p:nvPr/>
            </p:nvSpPr>
            <p:spPr>
              <a:xfrm>
                <a:off x="697230" y="2519172"/>
                <a:ext cx="640080" cy="640080"/>
              </a:xfrm>
              <a:prstGeom prst="ellipse">
                <a:avLst/>
              </a:prstGeom>
              <a:blipFill>
                <a:blip r:embed="rId2"/>
                <a:stretch>
                  <a:fillRect/>
                </a:stretch>
              </a:blipFill>
              <a:ln w="12700">
                <a:solidFill>
                  <a:schemeClr val="tx1"/>
                </a:solidFill>
              </a:ln>
            </p:spPr>
            <p:txBody>
              <a:bodyPr/>
              <a:lstStyle/>
              <a:p>
                <a:r>
                  <a:rPr lang="en-US">
                    <a:noFill/>
                  </a:rPr>
                  <a:t> </a:t>
                </a:r>
              </a:p>
            </p:txBody>
          </p:sp>
        </mc:Fallback>
      </mc:AlternateContent>
      <p:sp>
        <p:nvSpPr>
          <p:cNvPr id="30" name="TextBox 29">
            <a:extLst>
              <a:ext uri="{FF2B5EF4-FFF2-40B4-BE49-F238E27FC236}">
                <a16:creationId xmlns:a16="http://schemas.microsoft.com/office/drawing/2014/main" id="{51AEB546-9639-124E-89D7-9DEC14A9B4DA}"/>
              </a:ext>
            </a:extLst>
          </p:cNvPr>
          <p:cNvSpPr txBox="1"/>
          <p:nvPr/>
        </p:nvSpPr>
        <p:spPr>
          <a:xfrm>
            <a:off x="5767465" y="2535174"/>
            <a:ext cx="748923" cy="461665"/>
          </a:xfrm>
          <a:prstGeom prst="rect">
            <a:avLst/>
          </a:prstGeom>
          <a:noFill/>
        </p:spPr>
        <p:txBody>
          <a:bodyPr wrap="none" rtlCol="0">
            <a:spAutoFit/>
          </a:bodyPr>
          <a:lstStyle/>
          <a:p>
            <a:r>
              <a:rPr lang="en-US" sz="2400" dirty="0"/>
              <a:t>… … </a:t>
            </a:r>
          </a:p>
        </p:txBody>
      </p:sp>
      <mc:AlternateContent xmlns:mc="http://schemas.openxmlformats.org/markup-compatibility/2006" xmlns:a14="http://schemas.microsoft.com/office/drawing/2010/main">
        <mc:Choice Requires="a14">
          <p:sp>
            <p:nvSpPr>
              <p:cNvPr id="31" name="Oval 30">
                <a:extLst>
                  <a:ext uri="{FF2B5EF4-FFF2-40B4-BE49-F238E27FC236}">
                    <a16:creationId xmlns:a16="http://schemas.microsoft.com/office/drawing/2014/main" id="{4369FA9A-5A08-5F40-A742-1C7BBEE49286}"/>
                  </a:ext>
                </a:extLst>
              </p:cNvPr>
              <p:cNvSpPr/>
              <p:nvPr/>
            </p:nvSpPr>
            <p:spPr>
              <a:xfrm>
                <a:off x="148353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2</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2</m:t>
                          </m:r>
                        </m:sub>
                      </m:sSub>
                    </m:oMath>
                  </m:oMathPara>
                </a14:m>
                <a:endParaRPr lang="en-US" dirty="0">
                  <a:ln>
                    <a:solidFill>
                      <a:schemeClr val="bg1"/>
                    </a:solidFill>
                  </a:ln>
                </a:endParaRPr>
              </a:p>
            </p:txBody>
          </p:sp>
        </mc:Choice>
        <mc:Fallback xmlns="">
          <p:sp>
            <p:nvSpPr>
              <p:cNvPr id="31" name="Oval 30">
                <a:extLst>
                  <a:ext uri="{FF2B5EF4-FFF2-40B4-BE49-F238E27FC236}">
                    <a16:creationId xmlns:a16="http://schemas.microsoft.com/office/drawing/2014/main" id="{4369FA9A-5A08-5F40-A742-1C7BBEE49286}"/>
                  </a:ext>
                </a:extLst>
              </p:cNvPr>
              <p:cNvSpPr>
                <a:spLocks noRot="1" noChangeAspect="1" noMove="1" noResize="1" noEditPoints="1" noAdjustHandles="1" noChangeArrowheads="1" noChangeShapeType="1" noTextEdit="1"/>
              </p:cNvSpPr>
              <p:nvPr/>
            </p:nvSpPr>
            <p:spPr>
              <a:xfrm>
                <a:off x="1483537" y="2530602"/>
                <a:ext cx="640080" cy="640080"/>
              </a:xfrm>
              <a:prstGeom prst="ellipse">
                <a:avLst/>
              </a:prstGeom>
              <a:blipFill>
                <a:blip r:embed="rId3"/>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2" name="Oval 31">
                <a:extLst>
                  <a:ext uri="{FF2B5EF4-FFF2-40B4-BE49-F238E27FC236}">
                    <a16:creationId xmlns:a16="http://schemas.microsoft.com/office/drawing/2014/main" id="{844682CA-28DA-034D-88CA-A8C781DB8535}"/>
                  </a:ext>
                </a:extLst>
              </p:cNvPr>
              <p:cNvSpPr/>
              <p:nvPr/>
            </p:nvSpPr>
            <p:spPr>
              <a:xfrm>
                <a:off x="287799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3</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3</m:t>
                          </m:r>
                        </m:sub>
                      </m:sSub>
                    </m:oMath>
                  </m:oMathPara>
                </a14:m>
                <a:endParaRPr lang="en-US" dirty="0">
                  <a:ln>
                    <a:solidFill>
                      <a:schemeClr val="bg1"/>
                    </a:solidFill>
                  </a:ln>
                </a:endParaRPr>
              </a:p>
            </p:txBody>
          </p:sp>
        </mc:Choice>
        <mc:Fallback xmlns="">
          <p:sp>
            <p:nvSpPr>
              <p:cNvPr id="32" name="Oval 31">
                <a:extLst>
                  <a:ext uri="{FF2B5EF4-FFF2-40B4-BE49-F238E27FC236}">
                    <a16:creationId xmlns:a16="http://schemas.microsoft.com/office/drawing/2014/main" id="{844682CA-28DA-034D-88CA-A8C781DB8535}"/>
                  </a:ext>
                </a:extLst>
              </p:cNvPr>
              <p:cNvSpPr>
                <a:spLocks noRot="1" noChangeAspect="1" noMove="1" noResize="1" noEditPoints="1" noAdjustHandles="1" noChangeArrowheads="1" noChangeShapeType="1" noTextEdit="1"/>
              </p:cNvSpPr>
              <p:nvPr/>
            </p:nvSpPr>
            <p:spPr>
              <a:xfrm>
                <a:off x="2877997" y="2530602"/>
                <a:ext cx="640080" cy="640080"/>
              </a:xfrm>
              <a:prstGeom prst="ellipse">
                <a:avLst/>
              </a:prstGeom>
              <a:blipFill>
                <a:blip r:embed="rId4"/>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3" name="Oval 32">
                <a:extLst>
                  <a:ext uri="{FF2B5EF4-FFF2-40B4-BE49-F238E27FC236}">
                    <a16:creationId xmlns:a16="http://schemas.microsoft.com/office/drawing/2014/main" id="{CC05AD9D-E49D-0A47-A384-A50CE5C73924}"/>
                  </a:ext>
                </a:extLst>
              </p:cNvPr>
              <p:cNvSpPr/>
              <p:nvPr/>
            </p:nvSpPr>
            <p:spPr>
              <a:xfrm>
                <a:off x="366430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4</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4</m:t>
                          </m:r>
                        </m:sub>
                      </m:sSub>
                    </m:oMath>
                  </m:oMathPara>
                </a14:m>
                <a:endParaRPr lang="en-US" dirty="0">
                  <a:ln>
                    <a:solidFill>
                      <a:schemeClr val="bg1"/>
                    </a:solidFill>
                  </a:ln>
                </a:endParaRPr>
              </a:p>
            </p:txBody>
          </p:sp>
        </mc:Choice>
        <mc:Fallback xmlns="">
          <p:sp>
            <p:nvSpPr>
              <p:cNvPr id="33" name="Oval 32">
                <a:extLst>
                  <a:ext uri="{FF2B5EF4-FFF2-40B4-BE49-F238E27FC236}">
                    <a16:creationId xmlns:a16="http://schemas.microsoft.com/office/drawing/2014/main" id="{CC05AD9D-E49D-0A47-A384-A50CE5C73924}"/>
                  </a:ext>
                </a:extLst>
              </p:cNvPr>
              <p:cNvSpPr>
                <a:spLocks noRot="1" noChangeAspect="1" noMove="1" noResize="1" noEditPoints="1" noAdjustHandles="1" noChangeArrowheads="1" noChangeShapeType="1" noTextEdit="1"/>
              </p:cNvSpPr>
              <p:nvPr/>
            </p:nvSpPr>
            <p:spPr>
              <a:xfrm>
                <a:off x="3664304" y="2519172"/>
                <a:ext cx="640080" cy="640080"/>
              </a:xfrm>
              <a:prstGeom prst="ellipse">
                <a:avLst/>
              </a:prstGeom>
              <a:blipFill>
                <a:blip r:embed="rId5"/>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4" name="Oval 33">
                <a:extLst>
                  <a:ext uri="{FF2B5EF4-FFF2-40B4-BE49-F238E27FC236}">
                    <a16:creationId xmlns:a16="http://schemas.microsoft.com/office/drawing/2014/main" id="{F2952D8F-B448-664F-9A04-8C7910FB43CC}"/>
                  </a:ext>
                </a:extLst>
              </p:cNvPr>
              <p:cNvSpPr/>
              <p:nvPr/>
            </p:nvSpPr>
            <p:spPr>
              <a:xfrm>
                <a:off x="4477329"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5</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5</m:t>
                          </m:r>
                        </m:sub>
                      </m:sSub>
                    </m:oMath>
                  </m:oMathPara>
                </a14:m>
                <a:endParaRPr lang="en-US" dirty="0">
                  <a:ln>
                    <a:solidFill>
                      <a:schemeClr val="bg1"/>
                    </a:solidFill>
                  </a:ln>
                </a:endParaRPr>
              </a:p>
            </p:txBody>
          </p:sp>
        </mc:Choice>
        <mc:Fallback xmlns="">
          <p:sp>
            <p:nvSpPr>
              <p:cNvPr id="34" name="Oval 33">
                <a:extLst>
                  <a:ext uri="{FF2B5EF4-FFF2-40B4-BE49-F238E27FC236}">
                    <a16:creationId xmlns:a16="http://schemas.microsoft.com/office/drawing/2014/main" id="{F2952D8F-B448-664F-9A04-8C7910FB43CC}"/>
                  </a:ext>
                </a:extLst>
              </p:cNvPr>
              <p:cNvSpPr>
                <a:spLocks noRot="1" noChangeAspect="1" noMove="1" noResize="1" noEditPoints="1" noAdjustHandles="1" noChangeArrowheads="1" noChangeShapeType="1" noTextEdit="1"/>
              </p:cNvSpPr>
              <p:nvPr/>
            </p:nvSpPr>
            <p:spPr>
              <a:xfrm>
                <a:off x="4477329" y="2519172"/>
                <a:ext cx="640080" cy="640080"/>
              </a:xfrm>
              <a:prstGeom prst="ellipse">
                <a:avLst/>
              </a:prstGeom>
              <a:blipFill>
                <a:blip r:embed="rId6"/>
                <a:stretch>
                  <a:fillRect/>
                </a:stretch>
              </a:blipFill>
              <a:ln w="12700">
                <a:solidFill>
                  <a:schemeClr val="tx1"/>
                </a:solidFill>
              </a:ln>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37" name="Oval 36">
                <a:extLst>
                  <a:ext uri="{FF2B5EF4-FFF2-40B4-BE49-F238E27FC236}">
                    <a16:creationId xmlns:a16="http://schemas.microsoft.com/office/drawing/2014/main" id="{A9774512-26DA-5245-B647-64818F6489AD}"/>
                  </a:ext>
                </a:extLst>
              </p:cNvPr>
              <p:cNvSpPr/>
              <p:nvPr/>
            </p:nvSpPr>
            <p:spPr>
              <a:xfrm>
                <a:off x="7074542"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14:m>
                  <m:oMathPara xmlns:m="http://schemas.openxmlformats.org/officeDocument/2006/math">
                    <m:oMathParaPr>
                      <m:jc m:val="center"/>
                    </m:oMathParaPr>
                    <m:oMath xmlns:m="http://schemas.openxmlformats.org/officeDocument/2006/math">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 </m:t>
                          </m:r>
                          <m:r>
                            <a:rPr lang="en-US" b="0" i="1" smtClean="0">
                              <a:ln>
                                <a:solidFill>
                                  <a:schemeClr val="bg1"/>
                                </a:solidFill>
                              </a:ln>
                              <a:latin typeface="Cambria Math" panose="02040503050406030204" pitchFamily="18" charset="0"/>
                            </a:rPr>
                            <m:t>𝑥</m:t>
                          </m:r>
                        </m:e>
                        <m:sub>
                          <m:r>
                            <a:rPr lang="en-US" b="0" i="1" smtClean="0">
                              <a:ln>
                                <a:solidFill>
                                  <a:schemeClr val="bg1"/>
                                </a:solidFill>
                              </a:ln>
                              <a:latin typeface="Cambria Math" panose="02040503050406030204" pitchFamily="18" charset="0"/>
                            </a:rPr>
                            <m:t>𝑡</m:t>
                          </m:r>
                        </m:sub>
                      </m:sSub>
                      <m:r>
                        <a:rPr lang="en-US" b="0" i="1" smtClean="0">
                          <a:ln>
                            <a:solidFill>
                              <a:schemeClr val="bg1"/>
                            </a:solidFill>
                          </a:ln>
                          <a:latin typeface="Cambria Math" panose="02040503050406030204" pitchFamily="18" charset="0"/>
                        </a:rPr>
                        <m:t>, </m:t>
                      </m:r>
                      <m:sSub>
                        <m:sSubPr>
                          <m:ctrlPr>
                            <a:rPr lang="en-US" b="0" i="1" smtClean="0">
                              <a:ln>
                                <a:solidFill>
                                  <a:schemeClr val="bg1"/>
                                </a:solidFill>
                              </a:ln>
                              <a:latin typeface="Cambria Math" panose="02040503050406030204" pitchFamily="18" charset="0"/>
                            </a:rPr>
                          </m:ctrlPr>
                        </m:sSubPr>
                        <m:e>
                          <m:r>
                            <a:rPr lang="en-US" b="0" i="1" smtClean="0">
                              <a:ln>
                                <a:solidFill>
                                  <a:schemeClr val="bg1"/>
                                </a:solidFill>
                              </a:ln>
                              <a:latin typeface="Cambria Math" panose="02040503050406030204" pitchFamily="18" charset="0"/>
                            </a:rPr>
                            <m:t>𝑦</m:t>
                          </m:r>
                        </m:e>
                        <m:sub>
                          <m:r>
                            <a:rPr lang="en-US" b="0" i="1" smtClean="0">
                              <a:ln>
                                <a:solidFill>
                                  <a:schemeClr val="bg1"/>
                                </a:solidFill>
                              </a:ln>
                              <a:latin typeface="Cambria Math" panose="02040503050406030204" pitchFamily="18" charset="0"/>
                            </a:rPr>
                            <m:t>𝑡</m:t>
                          </m:r>
                        </m:sub>
                      </m:sSub>
                    </m:oMath>
                  </m:oMathPara>
                </a14:m>
                <a:endParaRPr lang="en-US" dirty="0">
                  <a:ln>
                    <a:solidFill>
                      <a:schemeClr val="bg1"/>
                    </a:solidFill>
                  </a:ln>
                </a:endParaRPr>
              </a:p>
            </p:txBody>
          </p:sp>
        </mc:Choice>
        <mc:Fallback xmlns="">
          <p:sp>
            <p:nvSpPr>
              <p:cNvPr id="37" name="Oval 36">
                <a:extLst>
                  <a:ext uri="{FF2B5EF4-FFF2-40B4-BE49-F238E27FC236}">
                    <a16:creationId xmlns:a16="http://schemas.microsoft.com/office/drawing/2014/main" id="{A9774512-26DA-5245-B647-64818F6489AD}"/>
                  </a:ext>
                </a:extLst>
              </p:cNvPr>
              <p:cNvSpPr>
                <a:spLocks noRot="1" noChangeAspect="1" noMove="1" noResize="1" noEditPoints="1" noAdjustHandles="1" noChangeArrowheads="1" noChangeShapeType="1" noTextEdit="1"/>
              </p:cNvSpPr>
              <p:nvPr/>
            </p:nvSpPr>
            <p:spPr>
              <a:xfrm>
                <a:off x="7074542" y="2519172"/>
                <a:ext cx="640080" cy="640080"/>
              </a:xfrm>
              <a:prstGeom prst="ellipse">
                <a:avLst/>
              </a:prstGeom>
              <a:blipFill>
                <a:blip r:embed="rId7"/>
                <a:stretch>
                  <a:fillRect/>
                </a:stretch>
              </a:blipFill>
              <a:ln w="12700">
                <a:solidFill>
                  <a:schemeClr val="tx1"/>
                </a:solidFill>
              </a:ln>
            </p:spPr>
            <p:txBody>
              <a:bodyPr/>
              <a:lstStyle/>
              <a:p>
                <a:r>
                  <a:rPr lang="en-US">
                    <a:noFill/>
                  </a:rPr>
                  <a:t> </a:t>
                </a:r>
              </a:p>
            </p:txBody>
          </p:sp>
        </mc:Fallback>
      </mc:AlternateContent>
      <p:cxnSp>
        <p:nvCxnSpPr>
          <p:cNvPr id="39" name="Straight Arrow Connector 38">
            <a:extLst>
              <a:ext uri="{FF2B5EF4-FFF2-40B4-BE49-F238E27FC236}">
                <a16:creationId xmlns:a16="http://schemas.microsoft.com/office/drawing/2014/main" id="{90A8CFC0-13DB-CF44-8EF1-8487CC45162C}"/>
              </a:ext>
            </a:extLst>
          </p:cNvPr>
          <p:cNvCxnSpPr>
            <a:cxnSpLocks/>
          </p:cNvCxnSpPr>
          <p:nvPr/>
        </p:nvCxnSpPr>
        <p:spPr>
          <a:xfrm>
            <a:off x="1017270" y="3170682"/>
            <a:ext cx="0" cy="33832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0" name="Straight Arrow Connector 39">
            <a:extLst>
              <a:ext uri="{FF2B5EF4-FFF2-40B4-BE49-F238E27FC236}">
                <a16:creationId xmlns:a16="http://schemas.microsoft.com/office/drawing/2014/main" id="{5A94D379-0564-E447-8FF1-84B77D0D49CF}"/>
              </a:ext>
            </a:extLst>
          </p:cNvPr>
          <p:cNvCxnSpPr>
            <a:cxnSpLocks/>
            <a:endCxn id="67" idx="0"/>
          </p:cNvCxnSpPr>
          <p:nvPr/>
        </p:nvCxnSpPr>
        <p:spPr>
          <a:xfrm>
            <a:off x="1803577" y="3179571"/>
            <a:ext cx="0"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4" name="Straight Arrow Connector 43">
            <a:extLst>
              <a:ext uri="{FF2B5EF4-FFF2-40B4-BE49-F238E27FC236}">
                <a16:creationId xmlns:a16="http://schemas.microsoft.com/office/drawing/2014/main" id="{8256DD4D-0763-FA4F-9A14-289A72D61653}"/>
              </a:ext>
            </a:extLst>
          </p:cNvPr>
          <p:cNvCxnSpPr>
            <a:cxnSpLocks/>
          </p:cNvCxnSpPr>
          <p:nvPr/>
        </p:nvCxnSpPr>
        <p:spPr>
          <a:xfrm>
            <a:off x="2493187" y="2881503"/>
            <a:ext cx="0" cy="651510"/>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5" name="Straight Arrow Connector 44">
            <a:extLst>
              <a:ext uri="{FF2B5EF4-FFF2-40B4-BE49-F238E27FC236}">
                <a16:creationId xmlns:a16="http://schemas.microsoft.com/office/drawing/2014/main" id="{ABE93F94-F04D-9448-AADE-BC521CE73DB1}"/>
              </a:ext>
            </a:extLst>
          </p:cNvPr>
          <p:cNvCxnSpPr>
            <a:cxnSpLocks/>
          </p:cNvCxnSpPr>
          <p:nvPr/>
        </p:nvCxnSpPr>
        <p:spPr>
          <a:xfrm flipH="1">
            <a:off x="3198037" y="3182112"/>
            <a:ext cx="1447"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6" name="Straight Arrow Connector 45">
            <a:extLst>
              <a:ext uri="{FF2B5EF4-FFF2-40B4-BE49-F238E27FC236}">
                <a16:creationId xmlns:a16="http://schemas.microsoft.com/office/drawing/2014/main" id="{E30B5901-DB6E-6042-82D4-741432B1174E}"/>
              </a:ext>
            </a:extLst>
          </p:cNvPr>
          <p:cNvCxnSpPr>
            <a:cxnSpLocks/>
          </p:cNvCxnSpPr>
          <p:nvPr/>
        </p:nvCxnSpPr>
        <p:spPr>
          <a:xfrm>
            <a:off x="3599534" y="2881503"/>
            <a:ext cx="0" cy="87896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7" name="Straight Arrow Connector 46">
            <a:extLst>
              <a:ext uri="{FF2B5EF4-FFF2-40B4-BE49-F238E27FC236}">
                <a16:creationId xmlns:a16="http://schemas.microsoft.com/office/drawing/2014/main" id="{458FE5C8-052E-B64A-8768-B0B101792D44}"/>
              </a:ext>
            </a:extLst>
          </p:cNvPr>
          <p:cNvCxnSpPr>
            <a:cxnSpLocks/>
          </p:cNvCxnSpPr>
          <p:nvPr/>
        </p:nvCxnSpPr>
        <p:spPr>
          <a:xfrm>
            <a:off x="4405701" y="2884932"/>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48" name="Straight Arrow Connector 47">
            <a:extLst>
              <a:ext uri="{FF2B5EF4-FFF2-40B4-BE49-F238E27FC236}">
                <a16:creationId xmlns:a16="http://schemas.microsoft.com/office/drawing/2014/main" id="{139DDAD8-D5F0-F849-8496-5B5B8D88577B}"/>
              </a:ext>
            </a:extLst>
          </p:cNvPr>
          <p:cNvCxnSpPr>
            <a:cxnSpLocks/>
            <a:stCxn id="33" idx="4"/>
          </p:cNvCxnSpPr>
          <p:nvPr/>
        </p:nvCxnSpPr>
        <p:spPr>
          <a:xfrm>
            <a:off x="3984344" y="3159252"/>
            <a:ext cx="0" cy="747522"/>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0" name="Straight Arrow Connector 49">
            <a:extLst>
              <a:ext uri="{FF2B5EF4-FFF2-40B4-BE49-F238E27FC236}">
                <a16:creationId xmlns:a16="http://schemas.microsoft.com/office/drawing/2014/main" id="{3995AA43-0B9C-2446-99B1-E3A09CC70D24}"/>
              </a:ext>
            </a:extLst>
          </p:cNvPr>
          <p:cNvCxnSpPr>
            <a:cxnSpLocks/>
          </p:cNvCxnSpPr>
          <p:nvPr/>
        </p:nvCxnSpPr>
        <p:spPr>
          <a:xfrm>
            <a:off x="4797369" y="3170682"/>
            <a:ext cx="0" cy="96443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2" name="Straight Arrow Connector 51">
            <a:extLst>
              <a:ext uri="{FF2B5EF4-FFF2-40B4-BE49-F238E27FC236}">
                <a16:creationId xmlns:a16="http://schemas.microsoft.com/office/drawing/2014/main" id="{95010F85-F1FD-7442-AA11-B609237B5A21}"/>
              </a:ext>
            </a:extLst>
          </p:cNvPr>
          <p:cNvCxnSpPr>
            <a:cxnSpLocks/>
          </p:cNvCxnSpPr>
          <p:nvPr/>
        </p:nvCxnSpPr>
        <p:spPr>
          <a:xfrm>
            <a:off x="5340704" y="2881503"/>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54" name="Straight Arrow Connector 53">
            <a:extLst>
              <a:ext uri="{FF2B5EF4-FFF2-40B4-BE49-F238E27FC236}">
                <a16:creationId xmlns:a16="http://schemas.microsoft.com/office/drawing/2014/main" id="{A4FAE3D7-3D2E-C04D-B083-71B5A1F0E84D}"/>
              </a:ext>
            </a:extLst>
          </p:cNvPr>
          <p:cNvCxnSpPr>
            <a:cxnSpLocks/>
          </p:cNvCxnSpPr>
          <p:nvPr/>
        </p:nvCxnSpPr>
        <p:spPr>
          <a:xfrm>
            <a:off x="7912454" y="2870073"/>
            <a:ext cx="0" cy="57835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xmlns:a14="http://schemas.microsoft.com/office/drawing/2010/main">
        <mc:Choice Requires="a14">
          <p:sp>
            <p:nvSpPr>
              <p:cNvPr id="55" name="TextBox 54">
                <a:extLst>
                  <a:ext uri="{FF2B5EF4-FFF2-40B4-BE49-F238E27FC236}">
                    <a16:creationId xmlns:a16="http://schemas.microsoft.com/office/drawing/2014/main" id="{F765A9B0-26C2-1248-87F0-E5191FBDA143}"/>
                  </a:ext>
                </a:extLst>
              </p:cNvPr>
              <p:cNvSpPr txBox="1"/>
              <p:nvPr/>
            </p:nvSpPr>
            <p:spPr>
              <a:xfrm>
                <a:off x="366355" y="343629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Train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𝟏</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1</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55" name="TextBox 54">
                <a:extLst>
                  <a:ext uri="{FF2B5EF4-FFF2-40B4-BE49-F238E27FC236}">
                    <a16:creationId xmlns:a16="http://schemas.microsoft.com/office/drawing/2014/main" id="{F765A9B0-26C2-1248-87F0-E5191FBDA143}"/>
                  </a:ext>
                </a:extLst>
              </p:cNvPr>
              <p:cNvSpPr txBox="1">
                <a:spLocks noRot="1" noChangeAspect="1" noMove="1" noResize="1" noEditPoints="1" noAdjustHandles="1" noChangeArrowheads="1" noChangeShapeType="1" noTextEdit="1"/>
              </p:cNvSpPr>
              <p:nvPr/>
            </p:nvSpPr>
            <p:spPr>
              <a:xfrm>
                <a:off x="366355" y="3436298"/>
                <a:ext cx="1315629" cy="584775"/>
              </a:xfrm>
              <a:prstGeom prst="rect">
                <a:avLst/>
              </a:prstGeom>
              <a:blipFill>
                <a:blip r:embed="rId8"/>
                <a:stretch>
                  <a:fillRect l="-1923" t="-2128" r="-962"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7" name="TextBox 66">
                <a:extLst>
                  <a:ext uri="{FF2B5EF4-FFF2-40B4-BE49-F238E27FC236}">
                    <a16:creationId xmlns:a16="http://schemas.microsoft.com/office/drawing/2014/main" id="{A7E06379-3386-9748-AD23-DA1A7581EBED}"/>
                  </a:ext>
                </a:extLst>
              </p:cNvPr>
              <p:cNvSpPr txBox="1"/>
              <p:nvPr/>
            </p:nvSpPr>
            <p:spPr>
              <a:xfrm>
                <a:off x="1145762" y="413257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𝟐</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2</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67" name="TextBox 66">
                <a:extLst>
                  <a:ext uri="{FF2B5EF4-FFF2-40B4-BE49-F238E27FC236}">
                    <a16:creationId xmlns:a16="http://schemas.microsoft.com/office/drawing/2014/main" id="{A7E06379-3386-9748-AD23-DA1A7581EBED}"/>
                  </a:ext>
                </a:extLst>
              </p:cNvPr>
              <p:cNvSpPr txBox="1">
                <a:spLocks noRot="1" noChangeAspect="1" noMove="1" noResize="1" noEditPoints="1" noAdjustHandles="1" noChangeArrowheads="1" noChangeShapeType="1" noTextEdit="1"/>
              </p:cNvSpPr>
              <p:nvPr/>
            </p:nvSpPr>
            <p:spPr>
              <a:xfrm>
                <a:off x="1145762" y="4132578"/>
                <a:ext cx="1315629" cy="584775"/>
              </a:xfrm>
              <a:prstGeom prst="rect">
                <a:avLst/>
              </a:prstGeom>
              <a:blipFill>
                <a:blip r:embed="rId9"/>
                <a:stretch>
                  <a:fillRect l="-1905"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8" name="TextBox 67">
                <a:extLst>
                  <a:ext uri="{FF2B5EF4-FFF2-40B4-BE49-F238E27FC236}">
                    <a16:creationId xmlns:a16="http://schemas.microsoft.com/office/drawing/2014/main" id="{2D054D0D-2BA4-AC4E-818D-877B76C26A5B}"/>
                  </a:ext>
                </a:extLst>
              </p:cNvPr>
              <p:cNvSpPr txBox="1"/>
              <p:nvPr/>
            </p:nvSpPr>
            <p:spPr>
              <a:xfrm>
                <a:off x="1801483" y="3448431"/>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𝟐</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2</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68" name="TextBox 67">
                <a:extLst>
                  <a:ext uri="{FF2B5EF4-FFF2-40B4-BE49-F238E27FC236}">
                    <a16:creationId xmlns:a16="http://schemas.microsoft.com/office/drawing/2014/main" id="{2D054D0D-2BA4-AC4E-818D-877B76C26A5B}"/>
                  </a:ext>
                </a:extLst>
              </p:cNvPr>
              <p:cNvSpPr txBox="1">
                <a:spLocks noRot="1" noChangeAspect="1" noMove="1" noResize="1" noEditPoints="1" noAdjustHandles="1" noChangeArrowheads="1" noChangeShapeType="1" noTextEdit="1"/>
              </p:cNvSpPr>
              <p:nvPr/>
            </p:nvSpPr>
            <p:spPr>
              <a:xfrm>
                <a:off x="1801483" y="3448431"/>
                <a:ext cx="1478012" cy="584775"/>
              </a:xfrm>
              <a:prstGeom prst="rect">
                <a:avLst/>
              </a:prstGeom>
              <a:blipFill>
                <a:blip r:embed="rId10"/>
                <a:stretch>
                  <a:fillRect l="-1709" t="-2128" r="-3419"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0" name="TextBox 69">
                <a:extLst>
                  <a:ext uri="{FF2B5EF4-FFF2-40B4-BE49-F238E27FC236}">
                    <a16:creationId xmlns:a16="http://schemas.microsoft.com/office/drawing/2014/main" id="{6A9C2324-A0D9-1540-BE18-31530A3549F1}"/>
                  </a:ext>
                </a:extLst>
              </p:cNvPr>
              <p:cNvSpPr txBox="1"/>
              <p:nvPr/>
            </p:nvSpPr>
            <p:spPr>
              <a:xfrm>
                <a:off x="2461391" y="4136076"/>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𝟑</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3</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70" name="TextBox 69">
                <a:extLst>
                  <a:ext uri="{FF2B5EF4-FFF2-40B4-BE49-F238E27FC236}">
                    <a16:creationId xmlns:a16="http://schemas.microsoft.com/office/drawing/2014/main" id="{6A9C2324-A0D9-1540-BE18-31530A3549F1}"/>
                  </a:ext>
                </a:extLst>
              </p:cNvPr>
              <p:cNvSpPr txBox="1">
                <a:spLocks noRot="1" noChangeAspect="1" noMove="1" noResize="1" noEditPoints="1" noAdjustHandles="1" noChangeArrowheads="1" noChangeShapeType="1" noTextEdit="1"/>
              </p:cNvSpPr>
              <p:nvPr/>
            </p:nvSpPr>
            <p:spPr>
              <a:xfrm>
                <a:off x="2461391" y="4136076"/>
                <a:ext cx="1315629" cy="584775"/>
              </a:xfrm>
              <a:prstGeom prst="rect">
                <a:avLst/>
              </a:prstGeom>
              <a:blipFill>
                <a:blip r:embed="rId11"/>
                <a:stretch>
                  <a:fillRect l="-1923" t="-2128"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71" name="TextBox 70">
                <a:extLst>
                  <a:ext uri="{FF2B5EF4-FFF2-40B4-BE49-F238E27FC236}">
                    <a16:creationId xmlns:a16="http://schemas.microsoft.com/office/drawing/2014/main" id="{24F302DA-A11F-6E48-8DFB-FDD91FAD14FB}"/>
                  </a:ext>
                </a:extLst>
              </p:cNvPr>
              <p:cNvSpPr txBox="1"/>
              <p:nvPr/>
            </p:nvSpPr>
            <p:spPr>
              <a:xfrm>
                <a:off x="6736767" y="4135119"/>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𝒕</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𝑡</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71" name="TextBox 70">
                <a:extLst>
                  <a:ext uri="{FF2B5EF4-FFF2-40B4-BE49-F238E27FC236}">
                    <a16:creationId xmlns:a16="http://schemas.microsoft.com/office/drawing/2014/main" id="{24F302DA-A11F-6E48-8DFB-FDD91FAD14FB}"/>
                  </a:ext>
                </a:extLst>
              </p:cNvPr>
              <p:cNvSpPr txBox="1">
                <a:spLocks noRot="1" noChangeAspect="1" noMove="1" noResize="1" noEditPoints="1" noAdjustHandles="1" noChangeArrowheads="1" noChangeShapeType="1" noTextEdit="1"/>
              </p:cNvSpPr>
              <p:nvPr/>
            </p:nvSpPr>
            <p:spPr>
              <a:xfrm>
                <a:off x="6736767" y="4135119"/>
                <a:ext cx="1315629" cy="584775"/>
              </a:xfrm>
              <a:prstGeom prst="rect">
                <a:avLst/>
              </a:prstGeom>
              <a:blipFill>
                <a:blip r:embed="rId12"/>
                <a:stretch>
                  <a:fillRect l="-952" t="-2128" b="-10638"/>
                </a:stretch>
              </a:blipFill>
            </p:spPr>
            <p:txBody>
              <a:bodyPr/>
              <a:lstStyle/>
              <a:p>
                <a:r>
                  <a:rPr lang="en-US">
                    <a:noFill/>
                  </a:rPr>
                  <a:t> </a:t>
                </a:r>
              </a:p>
            </p:txBody>
          </p:sp>
        </mc:Fallback>
      </mc:AlternateContent>
      <p:cxnSp>
        <p:nvCxnSpPr>
          <p:cNvPr id="75" name="Straight Arrow Connector 74">
            <a:extLst>
              <a:ext uri="{FF2B5EF4-FFF2-40B4-BE49-F238E27FC236}">
                <a16:creationId xmlns:a16="http://schemas.microsoft.com/office/drawing/2014/main" id="{D2A1A2BE-F6C5-CB44-900A-0E56165E08B9}"/>
              </a:ext>
            </a:extLst>
          </p:cNvPr>
          <p:cNvCxnSpPr>
            <a:cxnSpLocks/>
          </p:cNvCxnSpPr>
          <p:nvPr/>
        </p:nvCxnSpPr>
        <p:spPr>
          <a:xfrm flipH="1">
            <a:off x="7393134" y="3170682"/>
            <a:ext cx="1447" cy="953007"/>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xmlns:a14="http://schemas.microsoft.com/office/drawing/2010/main">
        <mc:Choice Requires="a14">
          <p:sp>
            <p:nvSpPr>
              <p:cNvPr id="76" name="TextBox 75">
                <a:extLst>
                  <a:ext uri="{FF2B5EF4-FFF2-40B4-BE49-F238E27FC236}">
                    <a16:creationId xmlns:a16="http://schemas.microsoft.com/office/drawing/2014/main" id="{DDA9F3F0-0A33-0E41-92F1-4472F64FD836}"/>
                  </a:ext>
                </a:extLst>
              </p:cNvPr>
              <p:cNvSpPr txBox="1"/>
              <p:nvPr/>
            </p:nvSpPr>
            <p:spPr>
              <a:xfrm>
                <a:off x="7482209" y="3436298"/>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𝒕</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𝑡</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76" name="TextBox 75">
                <a:extLst>
                  <a:ext uri="{FF2B5EF4-FFF2-40B4-BE49-F238E27FC236}">
                    <a16:creationId xmlns:a16="http://schemas.microsoft.com/office/drawing/2014/main" id="{DDA9F3F0-0A33-0E41-92F1-4472F64FD836}"/>
                  </a:ext>
                </a:extLst>
              </p:cNvPr>
              <p:cNvSpPr txBox="1">
                <a:spLocks noRot="1" noChangeAspect="1" noMove="1" noResize="1" noEditPoints="1" noAdjustHandles="1" noChangeArrowheads="1" noChangeShapeType="1" noTextEdit="1"/>
              </p:cNvSpPr>
              <p:nvPr/>
            </p:nvSpPr>
            <p:spPr>
              <a:xfrm>
                <a:off x="7482209" y="3436298"/>
                <a:ext cx="1478012" cy="584775"/>
              </a:xfrm>
              <a:prstGeom prst="rect">
                <a:avLst/>
              </a:prstGeom>
              <a:blipFill>
                <a:blip r:embed="rId13"/>
                <a:stretch>
                  <a:fillRect l="-1695" t="-2128" r="-2542" b="-12766"/>
                </a:stretch>
              </a:blipFill>
            </p:spPr>
            <p:txBody>
              <a:bodyPr/>
              <a:lstStyle/>
              <a:p>
                <a:r>
                  <a:rPr lang="en-US">
                    <a:noFill/>
                  </a:rPr>
                  <a:t> </a:t>
                </a:r>
              </a:p>
            </p:txBody>
          </p:sp>
        </mc:Fallback>
      </mc:AlternateContent>
      <p:sp>
        <p:nvSpPr>
          <p:cNvPr id="77" name="TextBox 76">
            <a:extLst>
              <a:ext uri="{FF2B5EF4-FFF2-40B4-BE49-F238E27FC236}">
                <a16:creationId xmlns:a16="http://schemas.microsoft.com/office/drawing/2014/main" id="{07BFC15F-C074-954B-B731-D2E376514473}"/>
              </a:ext>
            </a:extLst>
          </p:cNvPr>
          <p:cNvSpPr txBox="1"/>
          <p:nvPr/>
        </p:nvSpPr>
        <p:spPr>
          <a:xfrm>
            <a:off x="3406355" y="3580407"/>
            <a:ext cx="355875" cy="461665"/>
          </a:xfrm>
          <a:prstGeom prst="rect">
            <a:avLst/>
          </a:prstGeom>
          <a:noFill/>
        </p:spPr>
        <p:txBody>
          <a:bodyPr wrap="square" rtlCol="0">
            <a:spAutoFit/>
          </a:bodyPr>
          <a:lstStyle/>
          <a:p>
            <a:r>
              <a:rPr lang="en-US" sz="2400" dirty="0"/>
              <a:t>…</a:t>
            </a:r>
          </a:p>
        </p:txBody>
      </p:sp>
      <p:sp>
        <p:nvSpPr>
          <p:cNvPr id="78" name="TextBox 77">
            <a:extLst>
              <a:ext uri="{FF2B5EF4-FFF2-40B4-BE49-F238E27FC236}">
                <a16:creationId xmlns:a16="http://schemas.microsoft.com/office/drawing/2014/main" id="{2F1AAA19-FF4E-B241-992E-BA7713C52BD6}"/>
              </a:ext>
            </a:extLst>
          </p:cNvPr>
          <p:cNvSpPr txBox="1"/>
          <p:nvPr/>
        </p:nvSpPr>
        <p:spPr>
          <a:xfrm>
            <a:off x="3798787" y="3743553"/>
            <a:ext cx="355875" cy="461665"/>
          </a:xfrm>
          <a:prstGeom prst="rect">
            <a:avLst/>
          </a:prstGeom>
          <a:noFill/>
        </p:spPr>
        <p:txBody>
          <a:bodyPr wrap="square" rtlCol="0">
            <a:spAutoFit/>
          </a:bodyPr>
          <a:lstStyle/>
          <a:p>
            <a:r>
              <a:rPr lang="en-US" sz="2400" dirty="0"/>
              <a:t>…</a:t>
            </a:r>
          </a:p>
        </p:txBody>
      </p:sp>
      <p:sp>
        <p:nvSpPr>
          <p:cNvPr id="79" name="TextBox 78">
            <a:extLst>
              <a:ext uri="{FF2B5EF4-FFF2-40B4-BE49-F238E27FC236}">
                <a16:creationId xmlns:a16="http://schemas.microsoft.com/office/drawing/2014/main" id="{9C413A83-01D7-D84D-96AE-FC3323879569}"/>
              </a:ext>
            </a:extLst>
          </p:cNvPr>
          <p:cNvSpPr txBox="1"/>
          <p:nvPr/>
        </p:nvSpPr>
        <p:spPr>
          <a:xfrm>
            <a:off x="4198838" y="3290583"/>
            <a:ext cx="355875" cy="461665"/>
          </a:xfrm>
          <a:prstGeom prst="rect">
            <a:avLst/>
          </a:prstGeom>
          <a:noFill/>
        </p:spPr>
        <p:txBody>
          <a:bodyPr wrap="square" rtlCol="0">
            <a:spAutoFit/>
          </a:bodyPr>
          <a:lstStyle/>
          <a:p>
            <a:r>
              <a:rPr lang="en-US" sz="2400" dirty="0"/>
              <a:t>…</a:t>
            </a:r>
          </a:p>
        </p:txBody>
      </p:sp>
      <mc:AlternateContent xmlns:mc="http://schemas.openxmlformats.org/markup-compatibility/2006" xmlns:a14="http://schemas.microsoft.com/office/drawing/2010/main">
        <mc:Choice Requires="a14">
          <p:sp>
            <p:nvSpPr>
              <p:cNvPr id="81" name="TextBox 80">
                <a:extLst>
                  <a:ext uri="{FF2B5EF4-FFF2-40B4-BE49-F238E27FC236}">
                    <a16:creationId xmlns:a16="http://schemas.microsoft.com/office/drawing/2014/main" id="{F2DDA470-DE4E-4448-9529-44FB1860F717}"/>
                  </a:ext>
                </a:extLst>
              </p:cNvPr>
              <p:cNvSpPr txBox="1"/>
              <p:nvPr/>
            </p:nvSpPr>
            <p:spPr>
              <a:xfrm>
                <a:off x="4139554" y="4132578"/>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𝟓</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5</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81" name="TextBox 80">
                <a:extLst>
                  <a:ext uri="{FF2B5EF4-FFF2-40B4-BE49-F238E27FC236}">
                    <a16:creationId xmlns:a16="http://schemas.microsoft.com/office/drawing/2014/main" id="{F2DDA470-DE4E-4448-9529-44FB1860F717}"/>
                  </a:ext>
                </a:extLst>
              </p:cNvPr>
              <p:cNvSpPr txBox="1">
                <a:spLocks noRot="1" noChangeAspect="1" noMove="1" noResize="1" noEditPoints="1" noAdjustHandles="1" noChangeArrowheads="1" noChangeShapeType="1" noTextEdit="1"/>
              </p:cNvSpPr>
              <p:nvPr/>
            </p:nvSpPr>
            <p:spPr>
              <a:xfrm>
                <a:off x="4139554" y="4132578"/>
                <a:ext cx="1315629" cy="584775"/>
              </a:xfrm>
              <a:prstGeom prst="rect">
                <a:avLst/>
              </a:prstGeom>
              <a:blipFill>
                <a:blip r:embed="rId14"/>
                <a:stretch>
                  <a:fillRect l="-1905" b="-1276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DC5EAF42-BE7D-1143-A903-E89EF79E277A}"/>
                  </a:ext>
                </a:extLst>
              </p:cNvPr>
              <p:cNvSpPr txBox="1"/>
              <p:nvPr/>
            </p:nvSpPr>
            <p:spPr>
              <a:xfrm>
                <a:off x="4911393" y="3437421"/>
                <a:ext cx="1478012"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r>
                      <a:rPr lang="en-US" sz="1600" b="0" i="1" smtClean="0">
                        <a:latin typeface="Cambria Math" panose="02040503050406030204" pitchFamily="18" charset="0"/>
                        <a:cs typeface="Arial" panose="020B0604020202020204" pitchFamily="34" charset="0"/>
                      </a:rPr>
                      <m:t>(</m:t>
                    </m:r>
                    <m:sSub>
                      <m:sSubPr>
                        <m:ctrlPr>
                          <a:rPr lang="en-US" sz="1600" b="1" i="1" smtClean="0">
                            <a:latin typeface="Cambria Math" panose="02040503050406030204" pitchFamily="18" charset="0"/>
                            <a:cs typeface="Arial" panose="020B0604020202020204" pitchFamily="34" charset="0"/>
                          </a:rPr>
                        </m:ctrlPr>
                      </m:sSubPr>
                      <m:e>
                        <m:r>
                          <a:rPr lang="en-US" sz="1600" b="1" i="1" smtClean="0">
                            <a:latin typeface="Cambria Math" panose="02040503050406030204" pitchFamily="18" charset="0"/>
                            <a:cs typeface="Arial" panose="020B0604020202020204" pitchFamily="34" charset="0"/>
                          </a:rPr>
                          <m:t>𝒙</m:t>
                        </m:r>
                      </m:e>
                      <m:sub>
                        <m:r>
                          <a:rPr lang="en-US" sz="1600" b="1" i="1" smtClean="0">
                            <a:latin typeface="Cambria Math" panose="02040503050406030204" pitchFamily="18" charset="0"/>
                            <a:cs typeface="Arial" panose="020B0604020202020204" pitchFamily="34" charset="0"/>
                          </a:rPr>
                          <m:t>𝟓</m:t>
                        </m:r>
                      </m:sub>
                    </m:sSub>
                    <m:r>
                      <a:rPr lang="en-US" sz="1600" b="0" i="1" smtClean="0">
                        <a:latin typeface="Cambria Math" panose="02040503050406030204" pitchFamily="18" charset="0"/>
                        <a:cs typeface="Arial" panose="020B0604020202020204" pitchFamily="34" charset="0"/>
                      </a:rPr>
                      <m:t>,</m:t>
                    </m:r>
                    <m:sSub>
                      <m:sSubPr>
                        <m:ctrlPr>
                          <a:rPr lang="en-US" sz="1600" b="0" i="1" smtClean="0">
                            <a:latin typeface="Cambria Math" panose="02040503050406030204" pitchFamily="18" charset="0"/>
                            <a:cs typeface="Arial" panose="020B0604020202020204" pitchFamily="34" charset="0"/>
                          </a:rPr>
                        </m:ctrlPr>
                      </m:sSubPr>
                      <m:e>
                        <m:r>
                          <a:rPr lang="en-US" sz="1600" b="0" i="1" smtClean="0">
                            <a:latin typeface="Cambria Math" panose="02040503050406030204" pitchFamily="18" charset="0"/>
                            <a:cs typeface="Arial" panose="020B0604020202020204" pitchFamily="34" charset="0"/>
                          </a:rPr>
                          <m:t>𝑦</m:t>
                        </m:r>
                      </m:e>
                      <m:sub>
                        <m:r>
                          <a:rPr lang="en-US" sz="1600" b="0" i="1" smtClean="0">
                            <a:latin typeface="Cambria Math" panose="02040503050406030204" pitchFamily="18" charset="0"/>
                            <a:cs typeface="Arial" panose="020B0604020202020204" pitchFamily="34" charset="0"/>
                          </a:rPr>
                          <m:t>5</m:t>
                        </m:r>
                      </m:sub>
                    </m:sSub>
                    <m:r>
                      <a:rPr lang="en-US" sz="1600" b="0" i="1" smtClean="0">
                        <a:latin typeface="Cambria Math" panose="02040503050406030204" pitchFamily="18" charset="0"/>
                        <a:cs typeface="Arial" panose="020B0604020202020204" pitchFamily="34" charset="0"/>
                      </a:rPr>
                      <m:t>)</m:t>
                    </m:r>
                  </m:oMath>
                </a14:m>
                <a:endParaRPr lang="en-US" sz="1600" dirty="0">
                  <a:latin typeface="Arial" panose="020B0604020202020204" pitchFamily="34" charset="0"/>
                  <a:cs typeface="Arial" panose="020B0604020202020204" pitchFamily="34" charset="0"/>
                </a:endParaRPr>
              </a:p>
            </p:txBody>
          </p:sp>
        </mc:Choice>
        <mc:Fallback xmlns="">
          <p:sp>
            <p:nvSpPr>
              <p:cNvPr id="82" name="TextBox 81">
                <a:extLst>
                  <a:ext uri="{FF2B5EF4-FFF2-40B4-BE49-F238E27FC236}">
                    <a16:creationId xmlns:a16="http://schemas.microsoft.com/office/drawing/2014/main" id="{DC5EAF42-BE7D-1143-A903-E89EF79E277A}"/>
                  </a:ext>
                </a:extLst>
              </p:cNvPr>
              <p:cNvSpPr txBox="1">
                <a:spLocks noRot="1" noChangeAspect="1" noMove="1" noResize="1" noEditPoints="1" noAdjustHandles="1" noChangeArrowheads="1" noChangeShapeType="1" noTextEdit="1"/>
              </p:cNvSpPr>
              <p:nvPr/>
            </p:nvSpPr>
            <p:spPr>
              <a:xfrm>
                <a:off x="4911393" y="3437421"/>
                <a:ext cx="1478012" cy="584775"/>
              </a:xfrm>
              <a:prstGeom prst="rect">
                <a:avLst/>
              </a:prstGeom>
              <a:blipFill>
                <a:blip r:embed="rId15"/>
                <a:stretch>
                  <a:fillRect l="-1709" t="-2128" r="-3419" b="-12766"/>
                </a:stretch>
              </a:blipFill>
            </p:spPr>
            <p:txBody>
              <a:bodyPr/>
              <a:lstStyle/>
              <a:p>
                <a:r>
                  <a:rPr lang="en-US">
                    <a:noFill/>
                  </a:rPr>
                  <a:t> </a:t>
                </a:r>
              </a:p>
            </p:txBody>
          </p:sp>
        </mc:Fallback>
      </mc:AlternateContent>
    </p:spTree>
    <p:extLst>
      <p:ext uri="{BB962C8B-B14F-4D97-AF65-F5344CB8AC3E}">
        <p14:creationId xmlns:p14="http://schemas.microsoft.com/office/powerpoint/2010/main" val="191192264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3A8C08-0DDC-3745-BC03-AE3B514E01F3}"/>
              </a:ext>
            </a:extLst>
          </p:cNvPr>
          <p:cNvSpPr>
            <a:spLocks noGrp="1"/>
          </p:cNvSpPr>
          <p:nvPr>
            <p:ph type="title"/>
          </p:nvPr>
        </p:nvSpPr>
        <p:spPr/>
        <p:txBody>
          <a:bodyPr/>
          <a:lstStyle/>
          <a:p>
            <a:r>
              <a:rPr lang="en-US" dirty="0"/>
              <a:t>Comparison: OLLAWV vs. OLLA List 2</a:t>
            </a:r>
          </a:p>
        </p:txBody>
      </p:sp>
      <p:sp>
        <p:nvSpPr>
          <p:cNvPr id="5" name="Slide Number Placeholder 4">
            <a:extLst>
              <a:ext uri="{FF2B5EF4-FFF2-40B4-BE49-F238E27FC236}">
                <a16:creationId xmlns:a16="http://schemas.microsoft.com/office/drawing/2014/main" id="{E3047A9E-35F1-984E-B3C9-525CEAB4CE21}"/>
              </a:ext>
            </a:extLst>
          </p:cNvPr>
          <p:cNvSpPr>
            <a:spLocks noGrp="1"/>
          </p:cNvSpPr>
          <p:nvPr>
            <p:ph type="sldNum" sz="quarter" idx="4"/>
          </p:nvPr>
        </p:nvSpPr>
        <p:spPr/>
        <p:txBody>
          <a:bodyPr/>
          <a:lstStyle/>
          <a:p>
            <a:fld id="{51F1AC64-B052-AA44-9FFA-523D4080C13E}" type="slidenum">
              <a:rPr lang="en-US" smtClean="0"/>
              <a:pPr/>
              <a:t>50</a:t>
            </a:fld>
            <a:endParaRPr lang="en-US" dirty="0"/>
          </a:p>
        </p:txBody>
      </p:sp>
      <p:pic>
        <p:nvPicPr>
          <p:cNvPr id="6" name="Picture 5">
            <a:extLst>
              <a:ext uri="{FF2B5EF4-FFF2-40B4-BE49-F238E27FC236}">
                <a16:creationId xmlns:a16="http://schemas.microsoft.com/office/drawing/2014/main" id="{7777423E-6C2E-9B42-A51A-292DD05A5599}"/>
              </a:ext>
            </a:extLst>
          </p:cNvPr>
          <p:cNvPicPr>
            <a:picLocks noChangeAspect="1"/>
          </p:cNvPicPr>
          <p:nvPr/>
        </p:nvPicPr>
        <p:blipFill>
          <a:blip r:embed="rId2"/>
          <a:stretch>
            <a:fillRect/>
          </a:stretch>
        </p:blipFill>
        <p:spPr>
          <a:xfrm>
            <a:off x="1719581" y="833378"/>
            <a:ext cx="5704839" cy="3893167"/>
          </a:xfrm>
          <a:prstGeom prst="rect">
            <a:avLst/>
          </a:prstGeom>
        </p:spPr>
      </p:pic>
    </p:spTree>
    <p:extLst>
      <p:ext uri="{BB962C8B-B14F-4D97-AF65-F5344CB8AC3E}">
        <p14:creationId xmlns:p14="http://schemas.microsoft.com/office/powerpoint/2010/main" val="56268394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36F0F6-CAF6-634B-B1D6-9D2DEBF0FAB2}"/>
              </a:ext>
            </a:extLst>
          </p:cNvPr>
          <p:cNvSpPr>
            <a:spLocks noGrp="1"/>
          </p:cNvSpPr>
          <p:nvPr>
            <p:ph type="title"/>
          </p:nvPr>
        </p:nvSpPr>
        <p:spPr/>
        <p:txBody>
          <a:bodyPr/>
          <a:lstStyle/>
          <a:p>
            <a:r>
              <a:rPr lang="en-US" dirty="0"/>
              <a:t>Experimental Environment</a:t>
            </a:r>
          </a:p>
        </p:txBody>
      </p:sp>
      <p:sp>
        <p:nvSpPr>
          <p:cNvPr id="5" name="Slide Number Placeholder 4">
            <a:extLst>
              <a:ext uri="{FF2B5EF4-FFF2-40B4-BE49-F238E27FC236}">
                <a16:creationId xmlns:a16="http://schemas.microsoft.com/office/drawing/2014/main" id="{F54CF91A-AE58-0C4C-87AD-48690F0A8097}"/>
              </a:ext>
            </a:extLst>
          </p:cNvPr>
          <p:cNvSpPr>
            <a:spLocks noGrp="1"/>
          </p:cNvSpPr>
          <p:nvPr>
            <p:ph type="sldNum" sz="quarter" idx="4"/>
          </p:nvPr>
        </p:nvSpPr>
        <p:spPr/>
        <p:txBody>
          <a:bodyPr/>
          <a:lstStyle/>
          <a:p>
            <a:fld id="{51F1AC64-B052-AA44-9FFA-523D4080C13E}" type="slidenum">
              <a:rPr lang="en-US" smtClean="0"/>
              <a:pPr/>
              <a:t>51</a:t>
            </a:fld>
            <a:endParaRPr lang="en-US" dirty="0"/>
          </a:p>
        </p:txBody>
      </p:sp>
      <p:pic>
        <p:nvPicPr>
          <p:cNvPr id="6" name="Picture 5">
            <a:extLst>
              <a:ext uri="{FF2B5EF4-FFF2-40B4-BE49-F238E27FC236}">
                <a16:creationId xmlns:a16="http://schemas.microsoft.com/office/drawing/2014/main" id="{882DB60B-8A90-EE4B-A580-2CB714B161A7}"/>
              </a:ext>
            </a:extLst>
          </p:cNvPr>
          <p:cNvPicPr>
            <a:picLocks noChangeAspect="1"/>
          </p:cNvPicPr>
          <p:nvPr/>
        </p:nvPicPr>
        <p:blipFill>
          <a:blip r:embed="rId2"/>
          <a:stretch>
            <a:fillRect/>
          </a:stretch>
        </p:blipFill>
        <p:spPr>
          <a:xfrm>
            <a:off x="528551" y="833378"/>
            <a:ext cx="3923301" cy="2732782"/>
          </a:xfrm>
          <a:prstGeom prst="rect">
            <a:avLst/>
          </a:prstGeom>
        </p:spPr>
      </p:pic>
      <p:pic>
        <p:nvPicPr>
          <p:cNvPr id="7" name="Picture 6">
            <a:extLst>
              <a:ext uri="{FF2B5EF4-FFF2-40B4-BE49-F238E27FC236}">
                <a16:creationId xmlns:a16="http://schemas.microsoft.com/office/drawing/2014/main" id="{B726BF92-B6DE-AC4D-8F62-3439005B0446}"/>
              </a:ext>
            </a:extLst>
          </p:cNvPr>
          <p:cNvPicPr>
            <a:picLocks noChangeAspect="1"/>
          </p:cNvPicPr>
          <p:nvPr/>
        </p:nvPicPr>
        <p:blipFill>
          <a:blip r:embed="rId3"/>
          <a:stretch>
            <a:fillRect/>
          </a:stretch>
        </p:blipFill>
        <p:spPr>
          <a:xfrm>
            <a:off x="4494651" y="833378"/>
            <a:ext cx="3923301" cy="2732782"/>
          </a:xfrm>
          <a:prstGeom prst="rect">
            <a:avLst/>
          </a:prstGeom>
        </p:spPr>
      </p:pic>
      <p:sp>
        <p:nvSpPr>
          <p:cNvPr id="8" name="TextBox 7">
            <a:extLst>
              <a:ext uri="{FF2B5EF4-FFF2-40B4-BE49-F238E27FC236}">
                <a16:creationId xmlns:a16="http://schemas.microsoft.com/office/drawing/2014/main" id="{2F8648F4-9EFC-3C4E-9325-6B2A8D8A5541}"/>
              </a:ext>
            </a:extLst>
          </p:cNvPr>
          <p:cNvSpPr txBox="1"/>
          <p:nvPr/>
        </p:nvSpPr>
        <p:spPr>
          <a:xfrm>
            <a:off x="1828541" y="3566160"/>
            <a:ext cx="5486920" cy="1477328"/>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Permutations of the base generators &amp; datasets:</a:t>
            </a:r>
          </a:p>
          <a:p>
            <a:pPr marL="742950" lvl="1" indent="-285750">
              <a:buFont typeface="Arial" panose="020B0604020202020204" pitchFamily="34" charset="0"/>
              <a:buChar char="•"/>
            </a:pPr>
            <a:r>
              <a:rPr lang="en-US" b="1" dirty="0">
                <a:latin typeface="Arial" panose="020B0604020202020204" pitchFamily="34" charset="0"/>
                <a:cs typeface="Arial" panose="020B0604020202020204" pitchFamily="34" charset="0"/>
              </a:rPr>
              <a:t>Drifting</a:t>
            </a:r>
            <a:r>
              <a:rPr lang="en-US" dirty="0">
                <a:latin typeface="Arial" panose="020B0604020202020204" pitchFamily="34" charset="0"/>
                <a:cs typeface="Arial" panose="020B0604020202020204" pitchFamily="34" charset="0"/>
              </a:rPr>
              <a:t> mechanisms (slow, sudden)</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Attribute </a:t>
            </a:r>
            <a:r>
              <a:rPr lang="en-US" b="1" dirty="0">
                <a:latin typeface="Arial" panose="020B0604020202020204" pitchFamily="34" charset="0"/>
                <a:cs typeface="Arial" panose="020B0604020202020204" pitchFamily="34" charset="0"/>
              </a:rPr>
              <a:t>noise</a:t>
            </a:r>
            <a:r>
              <a:rPr lang="en-US" dirty="0">
                <a:latin typeface="Arial" panose="020B0604020202020204" pitchFamily="34" charset="0"/>
                <a:cs typeface="Arial" panose="020B0604020202020204" pitchFamily="34" charset="0"/>
              </a:rPr>
              <a:t> introduced</a:t>
            </a: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Interleaved </a:t>
            </a:r>
            <a:r>
              <a:rPr lang="en-US" b="1" dirty="0">
                <a:latin typeface="Arial" panose="020B0604020202020204" pitchFamily="34" charset="0"/>
                <a:cs typeface="Arial" panose="020B0604020202020204" pitchFamily="34" charset="0"/>
              </a:rPr>
              <a:t>Test-Then-Train</a:t>
            </a:r>
            <a:r>
              <a:rPr lang="en-US" dirty="0">
                <a:latin typeface="Arial" panose="020B0604020202020204" pitchFamily="34" charset="0"/>
                <a:cs typeface="Arial" panose="020B0604020202020204" pitchFamily="34" charset="0"/>
              </a:rPr>
              <a:t> evaluation</a:t>
            </a:r>
          </a:p>
          <a:p>
            <a:pPr marL="285750" indent="-285750">
              <a:buFont typeface="Arial" panose="020B0604020202020204" pitchFamily="34" charset="0"/>
              <a:buChar char="•"/>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1022761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94EA6-7AC7-454C-B4D2-DE4D99F1E307}"/>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B56C04BD-F64E-C840-8D40-D5065162B64D}"/>
              </a:ext>
            </a:extLst>
          </p:cNvPr>
          <p:cNvSpPr>
            <a:spLocks noGrp="1"/>
          </p:cNvSpPr>
          <p:nvPr>
            <p:ph type="sldNum" sz="quarter" idx="4"/>
          </p:nvPr>
        </p:nvSpPr>
        <p:spPr/>
        <p:txBody>
          <a:bodyPr/>
          <a:lstStyle/>
          <a:p>
            <a:fld id="{51F1AC64-B052-AA44-9FFA-523D4080C13E}" type="slidenum">
              <a:rPr lang="en-US" smtClean="0"/>
              <a:pPr/>
              <a:t>52</a:t>
            </a:fld>
            <a:endParaRPr lang="en-US" dirty="0"/>
          </a:p>
        </p:txBody>
      </p:sp>
      <p:pic>
        <p:nvPicPr>
          <p:cNvPr id="7" name="Picture 6">
            <a:extLst>
              <a:ext uri="{FF2B5EF4-FFF2-40B4-BE49-F238E27FC236}">
                <a16:creationId xmlns:a16="http://schemas.microsoft.com/office/drawing/2014/main" id="{86E94117-3485-1044-BD7D-C575642B9E60}"/>
              </a:ext>
            </a:extLst>
          </p:cNvPr>
          <p:cNvPicPr>
            <a:picLocks noChangeAspect="1"/>
          </p:cNvPicPr>
          <p:nvPr/>
        </p:nvPicPr>
        <p:blipFill>
          <a:blip r:embed="rId2"/>
          <a:stretch>
            <a:fillRect/>
          </a:stretch>
        </p:blipFill>
        <p:spPr>
          <a:xfrm>
            <a:off x="616155" y="833378"/>
            <a:ext cx="8136831" cy="3931662"/>
          </a:xfrm>
          <a:prstGeom prst="rect">
            <a:avLst/>
          </a:prstGeom>
        </p:spPr>
      </p:pic>
    </p:spTree>
    <p:extLst>
      <p:ext uri="{BB962C8B-B14F-4D97-AF65-F5344CB8AC3E}">
        <p14:creationId xmlns:p14="http://schemas.microsoft.com/office/powerpoint/2010/main" val="38808636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B0AC5-5519-904F-AC3C-6BA708C18484}"/>
              </a:ext>
            </a:extLst>
          </p:cNvPr>
          <p:cNvSpPr>
            <a:spLocks noGrp="1"/>
          </p:cNvSpPr>
          <p:nvPr>
            <p:ph type="title"/>
          </p:nvPr>
        </p:nvSpPr>
        <p:spPr/>
        <p:txBody>
          <a:bodyPr/>
          <a:lstStyle/>
          <a:p>
            <a:r>
              <a:rPr lang="en-US" dirty="0"/>
              <a:t>Results</a:t>
            </a:r>
          </a:p>
        </p:txBody>
      </p:sp>
      <p:sp>
        <p:nvSpPr>
          <p:cNvPr id="5" name="Slide Number Placeholder 4">
            <a:extLst>
              <a:ext uri="{FF2B5EF4-FFF2-40B4-BE49-F238E27FC236}">
                <a16:creationId xmlns:a16="http://schemas.microsoft.com/office/drawing/2014/main" id="{877A85B6-96BD-4B43-B6B0-69A8AAA72659}"/>
              </a:ext>
            </a:extLst>
          </p:cNvPr>
          <p:cNvSpPr>
            <a:spLocks noGrp="1"/>
          </p:cNvSpPr>
          <p:nvPr>
            <p:ph type="sldNum" sz="quarter" idx="4"/>
          </p:nvPr>
        </p:nvSpPr>
        <p:spPr/>
        <p:txBody>
          <a:bodyPr/>
          <a:lstStyle/>
          <a:p>
            <a:fld id="{51F1AC64-B052-AA44-9FFA-523D4080C13E}" type="slidenum">
              <a:rPr lang="en-US" smtClean="0"/>
              <a:pPr/>
              <a:t>53</a:t>
            </a:fld>
            <a:endParaRPr lang="en-US" dirty="0"/>
          </a:p>
        </p:txBody>
      </p:sp>
      <p:pic>
        <p:nvPicPr>
          <p:cNvPr id="6" name="Picture 5">
            <a:extLst>
              <a:ext uri="{FF2B5EF4-FFF2-40B4-BE49-F238E27FC236}">
                <a16:creationId xmlns:a16="http://schemas.microsoft.com/office/drawing/2014/main" id="{9EF8D798-7B26-FF4B-850C-9624A4808BE6}"/>
              </a:ext>
            </a:extLst>
          </p:cNvPr>
          <p:cNvPicPr>
            <a:picLocks noChangeAspect="1"/>
          </p:cNvPicPr>
          <p:nvPr/>
        </p:nvPicPr>
        <p:blipFill>
          <a:blip r:embed="rId2"/>
          <a:stretch>
            <a:fillRect/>
          </a:stretch>
        </p:blipFill>
        <p:spPr>
          <a:xfrm>
            <a:off x="628651" y="833378"/>
            <a:ext cx="8089231" cy="3891023"/>
          </a:xfrm>
          <a:prstGeom prst="rect">
            <a:avLst/>
          </a:prstGeom>
        </p:spPr>
      </p:pic>
    </p:spTree>
    <p:extLst>
      <p:ext uri="{BB962C8B-B14F-4D97-AF65-F5344CB8AC3E}">
        <p14:creationId xmlns:p14="http://schemas.microsoft.com/office/powerpoint/2010/main" val="178493816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A3358A-EA4F-2B44-A016-6EC85A259D01}"/>
              </a:ext>
            </a:extLst>
          </p:cNvPr>
          <p:cNvSpPr>
            <a:spLocks noGrp="1"/>
          </p:cNvSpPr>
          <p:nvPr>
            <p:ph type="title"/>
          </p:nvPr>
        </p:nvSpPr>
        <p:spPr/>
        <p:txBody>
          <a:bodyPr/>
          <a:lstStyle/>
          <a:p>
            <a:r>
              <a:rPr lang="en-US" dirty="0"/>
              <a:t>Data Stream Classification Conclusions</a:t>
            </a:r>
          </a:p>
        </p:txBody>
      </p:sp>
      <p:sp>
        <p:nvSpPr>
          <p:cNvPr id="3" name="Text Placeholder 2">
            <a:extLst>
              <a:ext uri="{FF2B5EF4-FFF2-40B4-BE49-F238E27FC236}">
                <a16:creationId xmlns:a16="http://schemas.microsoft.com/office/drawing/2014/main" id="{956CD195-1E31-0946-858B-4B1B56CE8EBF}"/>
              </a:ext>
            </a:extLst>
          </p:cNvPr>
          <p:cNvSpPr>
            <a:spLocks noGrp="1"/>
          </p:cNvSpPr>
          <p:nvPr>
            <p:ph type="body" idx="1"/>
          </p:nvPr>
        </p:nvSpPr>
        <p:spPr>
          <a:xfrm>
            <a:off x="630240" y="835913"/>
            <a:ext cx="3868737" cy="404492"/>
          </a:xfrm>
        </p:spPr>
        <p:txBody>
          <a:bodyPr/>
          <a:lstStyle/>
          <a:p>
            <a:r>
              <a:rPr lang="en-US" sz="2400" dirty="0"/>
              <a:t>OLLA-L2</a:t>
            </a:r>
          </a:p>
        </p:txBody>
      </p:sp>
      <p:sp>
        <p:nvSpPr>
          <p:cNvPr id="4" name="Content Placeholder 3">
            <a:extLst>
              <a:ext uri="{FF2B5EF4-FFF2-40B4-BE49-F238E27FC236}">
                <a16:creationId xmlns:a16="http://schemas.microsoft.com/office/drawing/2014/main" id="{213C4371-6D37-4047-AE80-083D9A9A82CF}"/>
              </a:ext>
            </a:extLst>
          </p:cNvPr>
          <p:cNvSpPr>
            <a:spLocks noGrp="1"/>
          </p:cNvSpPr>
          <p:nvPr>
            <p:ph sz="half" idx="2"/>
          </p:nvPr>
        </p:nvSpPr>
        <p:spPr>
          <a:xfrm>
            <a:off x="630240" y="2309034"/>
            <a:ext cx="3868737" cy="1188720"/>
          </a:xfrm>
        </p:spPr>
        <p:txBody>
          <a:bodyPr/>
          <a:lstStyle/>
          <a:p>
            <a:pPr marL="0" indent="0">
              <a:buNone/>
            </a:pPr>
            <a:r>
              <a:rPr lang="en-US" dirty="0"/>
              <a:t>✅ simple, efficient update</a:t>
            </a:r>
          </a:p>
          <a:p>
            <a:pPr marL="0" indent="0">
              <a:buNone/>
            </a:pPr>
            <a:r>
              <a:rPr lang="en-US" dirty="0"/>
              <a:t>❌ no stopping criterion</a:t>
            </a:r>
          </a:p>
          <a:p>
            <a:pPr marL="0" indent="0">
              <a:buNone/>
            </a:pPr>
            <a:r>
              <a:rPr lang="en-US" dirty="0"/>
              <a:t>❌ less accurate than OLLAWV</a:t>
            </a:r>
          </a:p>
        </p:txBody>
      </p:sp>
      <p:sp>
        <p:nvSpPr>
          <p:cNvPr id="5" name="Text Placeholder 4">
            <a:extLst>
              <a:ext uri="{FF2B5EF4-FFF2-40B4-BE49-F238E27FC236}">
                <a16:creationId xmlns:a16="http://schemas.microsoft.com/office/drawing/2014/main" id="{14907DC0-332F-7246-AE05-0E1343D07667}"/>
              </a:ext>
            </a:extLst>
          </p:cNvPr>
          <p:cNvSpPr>
            <a:spLocks noGrp="1"/>
          </p:cNvSpPr>
          <p:nvPr>
            <p:ph type="body" sz="quarter" idx="3"/>
          </p:nvPr>
        </p:nvSpPr>
        <p:spPr>
          <a:xfrm>
            <a:off x="4629151" y="835913"/>
            <a:ext cx="3887788" cy="404492"/>
          </a:xfrm>
        </p:spPr>
        <p:txBody>
          <a:bodyPr/>
          <a:lstStyle/>
          <a:p>
            <a:r>
              <a:rPr lang="en-US" sz="2400" dirty="0"/>
              <a:t>OLLAWV</a:t>
            </a:r>
            <a:endParaRPr lang="en-US" dirty="0"/>
          </a:p>
        </p:txBody>
      </p:sp>
      <p:sp>
        <p:nvSpPr>
          <p:cNvPr id="6" name="Content Placeholder 5">
            <a:extLst>
              <a:ext uri="{FF2B5EF4-FFF2-40B4-BE49-F238E27FC236}">
                <a16:creationId xmlns:a16="http://schemas.microsoft.com/office/drawing/2014/main" id="{8ED9AA65-0684-1A44-BBDE-0A470B9060C2}"/>
              </a:ext>
            </a:extLst>
          </p:cNvPr>
          <p:cNvSpPr>
            <a:spLocks noGrp="1"/>
          </p:cNvSpPr>
          <p:nvPr>
            <p:ph sz="quarter" idx="4"/>
          </p:nvPr>
        </p:nvSpPr>
        <p:spPr>
          <a:xfrm>
            <a:off x="4629151" y="2309034"/>
            <a:ext cx="3887788" cy="1188720"/>
          </a:xfrm>
        </p:spPr>
        <p:txBody>
          <a:bodyPr/>
          <a:lstStyle/>
          <a:p>
            <a:pPr marL="0" indent="0">
              <a:buNone/>
            </a:pPr>
            <a:r>
              <a:rPr lang="en-US" dirty="0"/>
              <a:t>❌ kernel calculation bottleneck</a:t>
            </a:r>
          </a:p>
          <a:p>
            <a:pPr marL="0" indent="0">
              <a:buNone/>
            </a:pPr>
            <a:r>
              <a:rPr lang="en-US" dirty="0"/>
              <a:t>✅ implicit stopping criterion</a:t>
            </a:r>
          </a:p>
          <a:p>
            <a:pPr marL="0" indent="0">
              <a:buNone/>
            </a:pPr>
            <a:r>
              <a:rPr lang="en-US" dirty="0"/>
              <a:t>✅ worst-violator update </a:t>
            </a:r>
          </a:p>
        </p:txBody>
      </p:sp>
      <p:sp>
        <p:nvSpPr>
          <p:cNvPr id="8" name="Slide Number Placeholder 7">
            <a:extLst>
              <a:ext uri="{FF2B5EF4-FFF2-40B4-BE49-F238E27FC236}">
                <a16:creationId xmlns:a16="http://schemas.microsoft.com/office/drawing/2014/main" id="{53BCD89D-CFA2-3446-A5F9-86B23396874A}"/>
              </a:ext>
            </a:extLst>
          </p:cNvPr>
          <p:cNvSpPr>
            <a:spLocks noGrp="1"/>
          </p:cNvSpPr>
          <p:nvPr>
            <p:ph type="sldNum" sz="quarter" idx="11"/>
          </p:nvPr>
        </p:nvSpPr>
        <p:spPr/>
        <p:txBody>
          <a:bodyPr/>
          <a:lstStyle/>
          <a:p>
            <a:fld id="{51F1AC64-B052-AA44-9FFA-523D4080C13E}" type="slidenum">
              <a:rPr lang="en-US" smtClean="0"/>
              <a:pPr/>
              <a:t>54</a:t>
            </a:fld>
            <a:endParaRPr lang="en-US" dirty="0"/>
          </a:p>
        </p:txBody>
      </p:sp>
      <p:sp>
        <p:nvSpPr>
          <p:cNvPr id="9" name="TextBox 8">
            <a:extLst>
              <a:ext uri="{FF2B5EF4-FFF2-40B4-BE49-F238E27FC236}">
                <a16:creationId xmlns:a16="http://schemas.microsoft.com/office/drawing/2014/main" id="{E2631911-FBFE-D046-8837-76C58694DD01}"/>
              </a:ext>
            </a:extLst>
          </p:cNvPr>
          <p:cNvSpPr txBox="1"/>
          <p:nvPr/>
        </p:nvSpPr>
        <p:spPr>
          <a:xfrm>
            <a:off x="2133522" y="1340854"/>
            <a:ext cx="5344237" cy="707886"/>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OnLine</a:t>
            </a:r>
            <a:r>
              <a:rPr lang="en-US" sz="2000" dirty="0">
                <a:latin typeface="Arial" panose="020B0604020202020204" pitchFamily="34" charset="0"/>
                <a:cs typeface="Arial" panose="020B0604020202020204" pitchFamily="34" charset="0"/>
              </a:rPr>
              <a:t> (i.e. stochastic) learning algorithms</a:t>
            </a:r>
          </a:p>
          <a:p>
            <a:r>
              <a:rPr lang="en-US" sz="2000" dirty="0">
                <a:latin typeface="Arial" panose="020B0604020202020204" pitchFamily="34" charset="0"/>
                <a:cs typeface="Arial" panose="020B0604020202020204" pitchFamily="34" charset="0"/>
              </a:rPr>
              <a:t>✅ Accurate &amp; Produce sparse models</a:t>
            </a:r>
          </a:p>
        </p:txBody>
      </p:sp>
      <p:sp>
        <p:nvSpPr>
          <p:cNvPr id="10" name="TextBox 9">
            <a:extLst>
              <a:ext uri="{FF2B5EF4-FFF2-40B4-BE49-F238E27FC236}">
                <a16:creationId xmlns:a16="http://schemas.microsoft.com/office/drawing/2014/main" id="{BD83A61C-9E11-3947-8260-B26D3118281E}"/>
              </a:ext>
            </a:extLst>
          </p:cNvPr>
          <p:cNvSpPr txBox="1"/>
          <p:nvPr/>
        </p:nvSpPr>
        <p:spPr>
          <a:xfrm>
            <a:off x="2417665" y="3758048"/>
            <a:ext cx="4422972" cy="1200329"/>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Experimental study showed OLLAWV’s merit as a base classifier:</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Batch data stream setting</a:t>
            </a:r>
          </a:p>
          <a:p>
            <a:pPr marL="742950" lvl="1" indent="-285750">
              <a:buFont typeface="Arial" panose="020B0604020202020204" pitchFamily="34" charset="0"/>
              <a:buChar char="•"/>
            </a:pPr>
            <a:r>
              <a:rPr lang="en-US" dirty="0">
                <a:latin typeface="Arial" panose="020B0604020202020204" pitchFamily="34" charset="0"/>
                <a:cs typeface="Arial" panose="020B0604020202020204" pitchFamily="34" charset="0"/>
              </a:rPr>
              <a:t>Slower drifting streams</a:t>
            </a:r>
          </a:p>
        </p:txBody>
      </p:sp>
    </p:spTree>
    <p:extLst>
      <p:ext uri="{BB962C8B-B14F-4D97-AF65-F5344CB8AC3E}">
        <p14:creationId xmlns:p14="http://schemas.microsoft.com/office/powerpoint/2010/main" val="239263208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FAC501-E649-3742-B51D-28237FF44218}"/>
              </a:ext>
            </a:extLst>
          </p:cNvPr>
          <p:cNvSpPr>
            <a:spLocks noGrp="1"/>
          </p:cNvSpPr>
          <p:nvPr>
            <p:ph type="ctrTitle"/>
          </p:nvPr>
        </p:nvSpPr>
        <p:spPr/>
        <p:txBody>
          <a:bodyPr/>
          <a:lstStyle/>
          <a:p>
            <a:r>
              <a:rPr lang="en-US" dirty="0"/>
              <a:t>Conclusions &amp; Future Work</a:t>
            </a:r>
          </a:p>
        </p:txBody>
      </p:sp>
    </p:spTree>
    <p:extLst>
      <p:ext uri="{BB962C8B-B14F-4D97-AF65-F5344CB8AC3E}">
        <p14:creationId xmlns:p14="http://schemas.microsoft.com/office/powerpoint/2010/main" val="258485014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b="1" dirty="0"/>
              <a:t>Multiple-Target Regression - </a:t>
            </a:r>
            <a:r>
              <a:rPr lang="en-US" dirty="0"/>
              <a:t>3 unique approaches:</a:t>
            </a:r>
            <a:endParaRPr lang="en-US" b="1" dirty="0"/>
          </a:p>
          <a:p>
            <a:pPr lvl="2"/>
            <a:r>
              <a:rPr lang="en-US" sz="1800" b="1" dirty="0"/>
              <a:t>SVR:</a:t>
            </a:r>
            <a:r>
              <a:rPr lang="en-US" sz="1800" dirty="0"/>
              <a:t> baseline problem transformation</a:t>
            </a:r>
          </a:p>
          <a:p>
            <a:pPr marL="914353" lvl="2" indent="0">
              <a:buNone/>
            </a:pPr>
            <a:r>
              <a:rPr lang="en-US" dirty="0"/>
              <a:t>✅ </a:t>
            </a:r>
            <a:r>
              <a:rPr lang="en-US" i="1" dirty="0"/>
              <a:t>fast, accurate</a:t>
            </a:r>
            <a:r>
              <a:rPr lang="en-US" dirty="0"/>
              <a:t>		 		❌ </a:t>
            </a:r>
            <a:r>
              <a:rPr lang="en-US" i="1" dirty="0"/>
              <a:t>targets’ correlations</a:t>
            </a:r>
            <a:endParaRPr lang="en-US" i="1" strike="sngStrike" dirty="0"/>
          </a:p>
          <a:p>
            <a:pPr marL="914353" lvl="2" indent="0">
              <a:buNone/>
            </a:pPr>
            <a:endParaRPr lang="en-US" i="1" dirty="0"/>
          </a:p>
          <a:p>
            <a:pPr lvl="2"/>
            <a:r>
              <a:rPr lang="en-US" sz="1800" b="1" dirty="0"/>
              <a:t>SVRRC:</a:t>
            </a:r>
            <a:r>
              <a:rPr lang="en-US" sz="1800" dirty="0"/>
              <a:t> ensemble of random chains using SVR</a:t>
            </a:r>
          </a:p>
          <a:p>
            <a:pPr marL="914353" lvl="2" indent="0">
              <a:buNone/>
            </a:pPr>
            <a:r>
              <a:rPr lang="en-US" dirty="0"/>
              <a:t>✅ </a:t>
            </a:r>
            <a:r>
              <a:rPr lang="en-US" i="1" dirty="0"/>
              <a:t>targets’ correlations somewhat exploited 	</a:t>
            </a:r>
            <a:r>
              <a:rPr lang="en-US" dirty="0"/>
              <a:t>❌ </a:t>
            </a:r>
            <a:r>
              <a:rPr lang="en-US" i="1" dirty="0"/>
              <a:t>slow, random</a:t>
            </a:r>
          </a:p>
          <a:p>
            <a:pPr marL="914353" lvl="2" indent="0">
              <a:buNone/>
            </a:pPr>
            <a:endParaRPr lang="en-US" dirty="0"/>
          </a:p>
          <a:p>
            <a:pPr lvl="2"/>
            <a:r>
              <a:rPr lang="en-US" sz="1800" b="1" dirty="0"/>
              <a:t>SVRCC:</a:t>
            </a:r>
            <a:r>
              <a:rPr lang="en-US" sz="1800" dirty="0"/>
              <a:t> maximally correlated chained model</a:t>
            </a:r>
          </a:p>
          <a:p>
            <a:pPr marL="914353" lvl="2" indent="0">
              <a:buNone/>
            </a:pPr>
            <a:r>
              <a:rPr lang="en-US" dirty="0"/>
              <a:t>✅ </a:t>
            </a:r>
            <a:r>
              <a:rPr lang="en-US" i="1" dirty="0"/>
              <a:t>correlations exploited, faster run times 	</a:t>
            </a:r>
            <a:r>
              <a:rPr lang="en-US" dirty="0"/>
              <a:t>❌ </a:t>
            </a:r>
            <a:r>
              <a:rPr lang="en-US" i="1" dirty="0"/>
              <a:t>uncorrelated targets</a:t>
            </a:r>
          </a:p>
          <a:p>
            <a:pPr marL="914353" lvl="2" indent="0">
              <a:buNone/>
            </a:pPr>
            <a:endParaRPr lang="en-US" dirty="0"/>
          </a:p>
          <a:p>
            <a:pPr lvl="1"/>
            <a:r>
              <a:rPr lang="en-US" sz="2000" b="1" dirty="0"/>
              <a:t>SVRCC</a:t>
            </a:r>
            <a:r>
              <a:rPr lang="en-US" sz="2000" dirty="0"/>
              <a:t> provided the best results among the contributions and the methods compared.</a:t>
            </a:r>
          </a:p>
          <a:p>
            <a:endParaRPr lang="en-US" sz="1800"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56</a:t>
            </a:fld>
            <a:endParaRPr lang="en-US" dirty="0"/>
          </a:p>
        </p:txBody>
      </p:sp>
      <p:sp>
        <p:nvSpPr>
          <p:cNvPr id="5" name="Footer Placeholder 3">
            <a:extLst>
              <a:ext uri="{FF2B5EF4-FFF2-40B4-BE49-F238E27FC236}">
                <a16:creationId xmlns:a16="http://schemas.microsoft.com/office/drawing/2014/main" id="{5BB5F7E8-50FF-374F-B59D-AA30709467C9}"/>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Tree>
    <p:extLst>
      <p:ext uri="{BB962C8B-B14F-4D97-AF65-F5344CB8AC3E}">
        <p14:creationId xmlns:p14="http://schemas.microsoft.com/office/powerpoint/2010/main" val="852716180"/>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b="1" dirty="0"/>
              <a:t>Multiple-Instance Classification</a:t>
            </a:r>
            <a:endParaRPr lang="en-US" sz="1800" dirty="0"/>
          </a:p>
          <a:p>
            <a:pPr lvl="1"/>
            <a:r>
              <a:rPr lang="en-US" sz="2000" b="1" dirty="0"/>
              <a:t>MIRSVM:</a:t>
            </a:r>
            <a:r>
              <a:rPr lang="en-US" sz="2000" dirty="0"/>
              <a:t> novel MI bag-level formulation and algorithm, with a bag-representative selector</a:t>
            </a:r>
          </a:p>
          <a:p>
            <a:pPr marL="457177" lvl="1" indent="0">
              <a:buNone/>
            </a:pPr>
            <a:r>
              <a:rPr lang="en-US" sz="2000" dirty="0"/>
              <a:t>✅ </a:t>
            </a:r>
            <a:r>
              <a:rPr lang="en-US" sz="2000" i="1" dirty="0"/>
              <a:t>r</a:t>
            </a:r>
            <a:r>
              <a:rPr lang="en-US" i="1" dirty="0"/>
              <a:t>emedied class imbalance, fast convergence</a:t>
            </a:r>
          </a:p>
          <a:p>
            <a:pPr marL="457177" lvl="1" indent="0">
              <a:buNone/>
            </a:pPr>
            <a:r>
              <a:rPr lang="en-US" sz="2000" dirty="0"/>
              <a:t>❌ </a:t>
            </a:r>
            <a:r>
              <a:rPr lang="en-US" sz="2000" i="1" dirty="0"/>
              <a:t>i</a:t>
            </a:r>
            <a:r>
              <a:rPr lang="en-US" i="1" dirty="0"/>
              <a:t>ssues when limited number of bags, QP solver</a:t>
            </a:r>
            <a:endParaRPr lang="en-US" sz="2000" i="1" dirty="0"/>
          </a:p>
          <a:p>
            <a:pPr lvl="1"/>
            <a:endParaRPr lang="en-US" sz="2000" dirty="0"/>
          </a:p>
          <a:p>
            <a:pPr lvl="1"/>
            <a:endParaRPr lang="en-US" sz="2000" dirty="0"/>
          </a:p>
          <a:p>
            <a:pPr lvl="1"/>
            <a:r>
              <a:rPr lang="en-US" sz="2000" b="1" dirty="0"/>
              <a:t>Bag-level</a:t>
            </a:r>
            <a:r>
              <a:rPr lang="en-US" sz="2000" i="1" dirty="0"/>
              <a:t> </a:t>
            </a:r>
            <a:r>
              <a:rPr lang="en-US" sz="2000" dirty="0"/>
              <a:t>based</a:t>
            </a:r>
            <a:r>
              <a:rPr lang="en-US" sz="2000" i="1" dirty="0"/>
              <a:t> </a:t>
            </a:r>
            <a:r>
              <a:rPr lang="en-US" sz="2000" dirty="0"/>
              <a:t>and </a:t>
            </a:r>
            <a:r>
              <a:rPr lang="en-US" sz="2000" b="1" dirty="0"/>
              <a:t>ensemble learners </a:t>
            </a:r>
            <a:r>
              <a:rPr lang="en-US" sz="2000" dirty="0"/>
              <a:t>had the best performance</a:t>
            </a:r>
          </a:p>
          <a:p>
            <a:pPr lvl="1"/>
            <a:r>
              <a:rPr lang="en-US" sz="2000" b="1" dirty="0"/>
              <a:t>Instance-level</a:t>
            </a:r>
            <a:r>
              <a:rPr lang="en-US" sz="2000" dirty="0"/>
              <a:t> based learners deemed as strongly biased and unstable classifiers</a:t>
            </a:r>
            <a:endParaRPr lang="en-US"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57</a:t>
            </a:fld>
            <a:endParaRPr lang="en-US" dirty="0"/>
          </a:p>
        </p:txBody>
      </p:sp>
      <p:sp>
        <p:nvSpPr>
          <p:cNvPr id="5" name="Footer Placeholder 3">
            <a:extLst>
              <a:ext uri="{FF2B5EF4-FFF2-40B4-BE49-F238E27FC236}">
                <a16:creationId xmlns:a16="http://schemas.microsoft.com/office/drawing/2014/main" id="{26F81A2A-5D63-6C46-B1E6-157BEA730D09}"/>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15881485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r>
              <a:rPr lang="en-US" sz="2400" b="1" dirty="0"/>
              <a:t>Traditional Classification</a:t>
            </a:r>
            <a:endParaRPr lang="en-US" sz="2400" dirty="0"/>
          </a:p>
          <a:p>
            <a:pPr lvl="1"/>
            <a:r>
              <a:rPr lang="en-US" sz="2000" b="1" dirty="0"/>
              <a:t>OLLAWV:</a:t>
            </a:r>
            <a:r>
              <a:rPr lang="en-US" sz="2000" dirty="0"/>
              <a:t> novel online (stochastic) algorithm for the L1SVM problem + stopping criterion </a:t>
            </a:r>
          </a:p>
          <a:p>
            <a:pPr marL="457177" lvl="1" indent="0">
              <a:buNone/>
            </a:pPr>
            <a:endParaRPr lang="en-US" sz="2000" dirty="0"/>
          </a:p>
          <a:p>
            <a:pPr marL="457177" lvl="1" indent="0">
              <a:buNone/>
            </a:pPr>
            <a:r>
              <a:rPr lang="en-US" sz="2000" dirty="0"/>
              <a:t>✅ </a:t>
            </a:r>
            <a:r>
              <a:rPr lang="en-US" i="1" dirty="0"/>
              <a:t>~2x </a:t>
            </a:r>
            <a:r>
              <a:rPr lang="en-US" b="1" i="1" dirty="0"/>
              <a:t>faster</a:t>
            </a:r>
            <a:r>
              <a:rPr lang="en-US" i="1" dirty="0"/>
              <a:t> than contemporary SVM solvers</a:t>
            </a:r>
            <a:endParaRPr lang="en-US" sz="2000" i="1" dirty="0"/>
          </a:p>
          <a:p>
            <a:pPr marL="457177" lvl="1" indent="0">
              <a:buNone/>
            </a:pPr>
            <a:r>
              <a:rPr lang="en-US" sz="2000" dirty="0"/>
              <a:t>✅ </a:t>
            </a:r>
            <a:r>
              <a:rPr lang="en-US" i="1" dirty="0"/>
              <a:t>~1.7x </a:t>
            </a:r>
            <a:r>
              <a:rPr lang="en-US" b="1" i="1" dirty="0"/>
              <a:t>smaller</a:t>
            </a:r>
            <a:r>
              <a:rPr lang="en-US" i="1" dirty="0"/>
              <a:t> (less complex) final model</a:t>
            </a:r>
            <a:endParaRPr lang="en-US" sz="2000" i="1" dirty="0"/>
          </a:p>
          <a:p>
            <a:pPr marL="457177" lvl="1" indent="0">
              <a:buNone/>
            </a:pPr>
            <a:r>
              <a:rPr lang="en-US" sz="2000" dirty="0"/>
              <a:t>✅ </a:t>
            </a:r>
            <a:r>
              <a:rPr lang="en-US" b="1" i="1" dirty="0"/>
              <a:t>faster</a:t>
            </a:r>
            <a:r>
              <a:rPr lang="en-US" i="1" dirty="0"/>
              <a:t> &amp; </a:t>
            </a:r>
            <a:r>
              <a:rPr lang="en-US" b="1" i="1" dirty="0"/>
              <a:t>less complex </a:t>
            </a:r>
            <a:r>
              <a:rPr lang="en-US" i="1" dirty="0"/>
              <a:t>model without </a:t>
            </a:r>
            <a:r>
              <a:rPr lang="en-US" b="1" i="1" dirty="0"/>
              <a:t>sacrificing accuracy</a:t>
            </a:r>
          </a:p>
          <a:p>
            <a:pPr lvl="1"/>
            <a:endParaRPr lang="en-US" sz="2000" dirty="0"/>
          </a:p>
          <a:p>
            <a:pPr lvl="1"/>
            <a:endParaRPr lang="en-US" sz="2000" dirty="0"/>
          </a:p>
          <a:p>
            <a:pPr lvl="1"/>
            <a:r>
              <a:rPr lang="en-US" sz="2000" dirty="0"/>
              <a:t>OLLAWV performed the best against 5 </a:t>
            </a:r>
            <a:r>
              <a:rPr lang="en-US" sz="2000" b="1" dirty="0"/>
              <a:t>non-SVM</a:t>
            </a:r>
            <a:r>
              <a:rPr lang="en-US" sz="2000" dirty="0"/>
              <a:t> algorithms</a:t>
            </a:r>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58</a:t>
            </a:fld>
            <a:endParaRPr lang="en-US" dirty="0"/>
          </a:p>
        </p:txBody>
      </p:sp>
    </p:spTree>
    <p:extLst>
      <p:ext uri="{BB962C8B-B14F-4D97-AF65-F5344CB8AC3E}">
        <p14:creationId xmlns:p14="http://schemas.microsoft.com/office/powerpoint/2010/main" val="309725444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AF358-1829-D242-AF93-95439557AE1E}"/>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860020E5-9C37-EE4E-B663-484C5A10A57D}"/>
              </a:ext>
            </a:extLst>
          </p:cNvPr>
          <p:cNvSpPr>
            <a:spLocks noGrp="1"/>
          </p:cNvSpPr>
          <p:nvPr>
            <p:ph idx="1"/>
          </p:nvPr>
        </p:nvSpPr>
        <p:spPr>
          <a:xfrm>
            <a:off x="628650" y="925975"/>
            <a:ext cx="8078469" cy="3706350"/>
          </a:xfrm>
        </p:spPr>
        <p:txBody>
          <a:bodyPr/>
          <a:lstStyle/>
          <a:p>
            <a:r>
              <a:rPr lang="en-US" sz="2400" b="1" dirty="0"/>
              <a:t>Data Stream</a:t>
            </a:r>
            <a:r>
              <a:rPr lang="en-US" b="1" dirty="0"/>
              <a:t> </a:t>
            </a:r>
            <a:r>
              <a:rPr lang="en-US" sz="2400" b="1" dirty="0"/>
              <a:t>Classification</a:t>
            </a:r>
          </a:p>
          <a:p>
            <a:pPr lvl="1"/>
            <a:r>
              <a:rPr lang="en-US" sz="2000" b="1" dirty="0"/>
              <a:t>OLLA-L2: </a:t>
            </a:r>
            <a:r>
              <a:rPr lang="en-US" sz="2000" dirty="0"/>
              <a:t>online algorithm with change detector</a:t>
            </a:r>
          </a:p>
          <a:p>
            <a:pPr marL="457177" lvl="1" indent="0">
              <a:buNone/>
            </a:pPr>
            <a:r>
              <a:rPr lang="en-US" sz="2000" dirty="0"/>
              <a:t>✅ fast update mechanism</a:t>
            </a:r>
          </a:p>
          <a:p>
            <a:pPr marL="457177" lvl="1" indent="0">
              <a:buNone/>
            </a:pPr>
            <a:r>
              <a:rPr lang="en-US" sz="2000" dirty="0"/>
              <a:t>❌ no stopping criterion</a:t>
            </a:r>
          </a:p>
          <a:p>
            <a:pPr marL="457177" lvl="1" indent="0">
              <a:buNone/>
            </a:pPr>
            <a:r>
              <a:rPr lang="en-US" sz="2000" dirty="0"/>
              <a:t>❌ less accurate than OLLAWV</a:t>
            </a:r>
            <a:endParaRPr lang="en-US" sz="2000" b="1" dirty="0"/>
          </a:p>
          <a:p>
            <a:pPr lvl="1"/>
            <a:endParaRPr lang="en-US" sz="2000" b="1" dirty="0"/>
          </a:p>
          <a:p>
            <a:pPr lvl="1"/>
            <a:r>
              <a:rPr lang="en-US" sz="2000" b="1" dirty="0"/>
              <a:t>OLLAWV: </a:t>
            </a:r>
            <a:r>
              <a:rPr lang="en-US" sz="2000" dirty="0"/>
              <a:t>stochastic base algorithm (batched data streams)</a:t>
            </a:r>
            <a:endParaRPr lang="en-US" sz="2000" b="1" dirty="0"/>
          </a:p>
          <a:p>
            <a:pPr marL="457177" lvl="1" indent="0">
              <a:buNone/>
            </a:pPr>
            <a:r>
              <a:rPr lang="en-US" sz="2000" dirty="0"/>
              <a:t>✅ accuracy</a:t>
            </a:r>
          </a:p>
          <a:p>
            <a:pPr marL="457177" lvl="1" indent="0">
              <a:buNone/>
            </a:pPr>
            <a:r>
              <a:rPr lang="en-US" sz="2000" dirty="0"/>
              <a:t>✅ stopping criterion</a:t>
            </a:r>
          </a:p>
          <a:p>
            <a:pPr marL="457177" lvl="1" indent="0">
              <a:buNone/>
            </a:pPr>
            <a:r>
              <a:rPr lang="en-US" sz="2000" dirty="0"/>
              <a:t>⚠️ runtime</a:t>
            </a:r>
          </a:p>
          <a:p>
            <a:pPr marL="457177" lvl="1" indent="0">
              <a:buNone/>
            </a:pPr>
            <a:r>
              <a:rPr lang="en-US" sz="2000" dirty="0"/>
              <a:t>❌ does not accommodate abrupt drifting streams</a:t>
            </a:r>
          </a:p>
        </p:txBody>
      </p:sp>
      <p:sp>
        <p:nvSpPr>
          <p:cNvPr id="5" name="Slide Number Placeholder 4">
            <a:extLst>
              <a:ext uri="{FF2B5EF4-FFF2-40B4-BE49-F238E27FC236}">
                <a16:creationId xmlns:a16="http://schemas.microsoft.com/office/drawing/2014/main" id="{4CC4F1A2-0E86-C346-9025-74C675C839DC}"/>
              </a:ext>
            </a:extLst>
          </p:cNvPr>
          <p:cNvSpPr>
            <a:spLocks noGrp="1"/>
          </p:cNvSpPr>
          <p:nvPr>
            <p:ph type="sldNum" sz="quarter" idx="4"/>
          </p:nvPr>
        </p:nvSpPr>
        <p:spPr/>
        <p:txBody>
          <a:bodyPr/>
          <a:lstStyle/>
          <a:p>
            <a:fld id="{51F1AC64-B052-AA44-9FFA-523D4080C13E}" type="slidenum">
              <a:rPr lang="en-US" smtClean="0"/>
              <a:pPr/>
              <a:t>59</a:t>
            </a:fld>
            <a:endParaRPr lang="en-US" dirty="0"/>
          </a:p>
        </p:txBody>
      </p:sp>
    </p:spTree>
    <p:extLst>
      <p:ext uri="{BB962C8B-B14F-4D97-AF65-F5344CB8AC3E}">
        <p14:creationId xmlns:p14="http://schemas.microsoft.com/office/powerpoint/2010/main" val="21673684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a:t>
            </a:fld>
            <a:endParaRPr lang="en-US" dirty="0"/>
          </a:p>
        </p:txBody>
      </p:sp>
      <p:cxnSp>
        <p:nvCxnSpPr>
          <p:cNvPr id="10" name="Straight Connector 9">
            <a:extLst>
              <a:ext uri="{FF2B5EF4-FFF2-40B4-BE49-F238E27FC236}">
                <a16:creationId xmlns:a16="http://schemas.microsoft.com/office/drawing/2014/main" id="{2877F086-C462-7745-8616-092EEA0ADD24}"/>
              </a:ext>
            </a:extLst>
          </p:cNvPr>
          <p:cNvCxnSpPr>
            <a:cxnSpLocks/>
          </p:cNvCxnSpPr>
          <p:nvPr/>
        </p:nvCxnSpPr>
        <p:spPr>
          <a:xfrm>
            <a:off x="205740" y="2854960"/>
            <a:ext cx="5517703" cy="0"/>
          </a:xfrm>
          <a:prstGeom prst="line">
            <a:avLst/>
          </a:prstGeom>
          <a:ln w="28575">
            <a:tailEnd type="arrow"/>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0C86A53C-6B0D-8542-9451-16CB411B00FA}"/>
              </a:ext>
            </a:extLst>
          </p:cNvPr>
          <p:cNvCxnSpPr>
            <a:cxnSpLocks/>
          </p:cNvCxnSpPr>
          <p:nvPr/>
        </p:nvCxnSpPr>
        <p:spPr>
          <a:xfrm>
            <a:off x="6241317" y="2854960"/>
            <a:ext cx="2479773" cy="0"/>
          </a:xfrm>
          <a:prstGeom prst="line">
            <a:avLst/>
          </a:prstGeom>
          <a:ln w="28575">
            <a:tailEnd type="arrow"/>
          </a:ln>
        </p:spPr>
        <p:style>
          <a:lnRef idx="1">
            <a:schemeClr val="dk1"/>
          </a:lnRef>
          <a:fillRef idx="0">
            <a:schemeClr val="dk1"/>
          </a:fillRef>
          <a:effectRef idx="0">
            <a:schemeClr val="dk1"/>
          </a:effectRef>
          <a:fontRef idx="minor">
            <a:schemeClr val="tx1"/>
          </a:fontRef>
        </p:style>
      </p:cxnSp>
      <p:sp>
        <p:nvSpPr>
          <p:cNvPr id="14" name="Oval 13">
            <a:extLst>
              <a:ext uri="{FF2B5EF4-FFF2-40B4-BE49-F238E27FC236}">
                <a16:creationId xmlns:a16="http://schemas.microsoft.com/office/drawing/2014/main" id="{D114ABE1-E8F3-3C46-AE99-BD62EF703F66}"/>
              </a:ext>
            </a:extLst>
          </p:cNvPr>
          <p:cNvSpPr/>
          <p:nvPr/>
        </p:nvSpPr>
        <p:spPr>
          <a:xfrm>
            <a:off x="697230"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0" name="TextBox 29">
            <a:extLst>
              <a:ext uri="{FF2B5EF4-FFF2-40B4-BE49-F238E27FC236}">
                <a16:creationId xmlns:a16="http://schemas.microsoft.com/office/drawing/2014/main" id="{51AEB546-9639-124E-89D7-9DEC14A9B4DA}"/>
              </a:ext>
            </a:extLst>
          </p:cNvPr>
          <p:cNvSpPr txBox="1"/>
          <p:nvPr/>
        </p:nvSpPr>
        <p:spPr>
          <a:xfrm>
            <a:off x="5767465" y="2535174"/>
            <a:ext cx="342378" cy="461665"/>
          </a:xfrm>
          <a:prstGeom prst="rect">
            <a:avLst/>
          </a:prstGeom>
          <a:noFill/>
        </p:spPr>
        <p:txBody>
          <a:bodyPr wrap="square" rtlCol="0">
            <a:spAutoFit/>
          </a:bodyPr>
          <a:lstStyle/>
          <a:p>
            <a:r>
              <a:rPr lang="en-US" sz="2400" dirty="0"/>
              <a:t>… </a:t>
            </a:r>
          </a:p>
        </p:txBody>
      </p:sp>
      <p:sp>
        <p:nvSpPr>
          <p:cNvPr id="31" name="Oval 30">
            <a:extLst>
              <a:ext uri="{FF2B5EF4-FFF2-40B4-BE49-F238E27FC236}">
                <a16:creationId xmlns:a16="http://schemas.microsoft.com/office/drawing/2014/main" id="{4369FA9A-5A08-5F40-A742-1C7BBEE49286}"/>
              </a:ext>
            </a:extLst>
          </p:cNvPr>
          <p:cNvSpPr/>
          <p:nvPr/>
        </p:nvSpPr>
        <p:spPr>
          <a:xfrm>
            <a:off x="148353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2" name="Oval 31">
            <a:extLst>
              <a:ext uri="{FF2B5EF4-FFF2-40B4-BE49-F238E27FC236}">
                <a16:creationId xmlns:a16="http://schemas.microsoft.com/office/drawing/2014/main" id="{844682CA-28DA-034D-88CA-A8C781DB8535}"/>
              </a:ext>
            </a:extLst>
          </p:cNvPr>
          <p:cNvSpPr/>
          <p:nvPr/>
        </p:nvSpPr>
        <p:spPr>
          <a:xfrm>
            <a:off x="2877997" y="253060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3" name="Oval 32">
            <a:extLst>
              <a:ext uri="{FF2B5EF4-FFF2-40B4-BE49-F238E27FC236}">
                <a16:creationId xmlns:a16="http://schemas.microsoft.com/office/drawing/2014/main" id="{CC05AD9D-E49D-0A47-A384-A50CE5C73924}"/>
              </a:ext>
            </a:extLst>
          </p:cNvPr>
          <p:cNvSpPr/>
          <p:nvPr/>
        </p:nvSpPr>
        <p:spPr>
          <a:xfrm>
            <a:off x="366430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4" name="Oval 33">
            <a:extLst>
              <a:ext uri="{FF2B5EF4-FFF2-40B4-BE49-F238E27FC236}">
                <a16:creationId xmlns:a16="http://schemas.microsoft.com/office/drawing/2014/main" id="{F2952D8F-B448-664F-9A04-8C7910FB43CC}"/>
              </a:ext>
            </a:extLst>
          </p:cNvPr>
          <p:cNvSpPr/>
          <p:nvPr/>
        </p:nvSpPr>
        <p:spPr>
          <a:xfrm>
            <a:off x="4477329"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sp>
        <p:nvSpPr>
          <p:cNvPr id="37" name="Oval 36">
            <a:extLst>
              <a:ext uri="{FF2B5EF4-FFF2-40B4-BE49-F238E27FC236}">
                <a16:creationId xmlns:a16="http://schemas.microsoft.com/office/drawing/2014/main" id="{A9774512-26DA-5245-B647-64818F6489AD}"/>
              </a:ext>
            </a:extLst>
          </p:cNvPr>
          <p:cNvSpPr/>
          <p:nvPr/>
        </p:nvSpPr>
        <p:spPr>
          <a:xfrm>
            <a:off x="7462174" y="2519172"/>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cxnSp>
        <p:nvCxnSpPr>
          <p:cNvPr id="75" name="Straight Arrow Connector 74">
            <a:extLst>
              <a:ext uri="{FF2B5EF4-FFF2-40B4-BE49-F238E27FC236}">
                <a16:creationId xmlns:a16="http://schemas.microsoft.com/office/drawing/2014/main" id="{D2A1A2BE-F6C5-CB44-900A-0E56165E08B9}"/>
              </a:ext>
            </a:extLst>
          </p:cNvPr>
          <p:cNvCxnSpPr>
            <a:cxnSpLocks/>
            <a:endCxn id="58" idx="0"/>
          </p:cNvCxnSpPr>
          <p:nvPr/>
        </p:nvCxnSpPr>
        <p:spPr>
          <a:xfrm flipH="1">
            <a:off x="1434465" y="3437572"/>
            <a:ext cx="2" cy="696340"/>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3" name="Rectangle 2">
            <a:extLst>
              <a:ext uri="{FF2B5EF4-FFF2-40B4-BE49-F238E27FC236}">
                <a16:creationId xmlns:a16="http://schemas.microsoft.com/office/drawing/2014/main" id="{5EDDA0B6-C366-684F-8CAF-057318AAA9E1}"/>
              </a:ext>
            </a:extLst>
          </p:cNvPr>
          <p:cNvSpPr/>
          <p:nvPr/>
        </p:nvSpPr>
        <p:spPr>
          <a:xfrm>
            <a:off x="525780" y="2251710"/>
            <a:ext cx="1817370"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AD8AA5AC-68D2-B049-9869-338E6CBB8D0D}"/>
              </a:ext>
            </a:extLst>
          </p:cNvPr>
          <p:cNvSpPr/>
          <p:nvPr/>
        </p:nvSpPr>
        <p:spPr>
          <a:xfrm>
            <a:off x="2729550" y="2240851"/>
            <a:ext cx="2520041"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FEEB2090-E85B-5847-822E-E477921BE22C}"/>
              </a:ext>
            </a:extLst>
          </p:cNvPr>
          <p:cNvSpPr/>
          <p:nvPr/>
        </p:nvSpPr>
        <p:spPr>
          <a:xfrm>
            <a:off x="6366511" y="2271712"/>
            <a:ext cx="1906810" cy="1196721"/>
          </a:xfrm>
          <a:prstGeom prst="rect">
            <a:avLst/>
          </a:prstGeom>
          <a:noFill/>
          <a:ln w="28575">
            <a:solidFill>
              <a:srgbClr val="FFBA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2" name="Oval 41">
            <a:extLst>
              <a:ext uri="{FF2B5EF4-FFF2-40B4-BE49-F238E27FC236}">
                <a16:creationId xmlns:a16="http://schemas.microsoft.com/office/drawing/2014/main" id="{52B5BC75-E47C-FD40-BEA5-04CEB0C37F33}"/>
              </a:ext>
            </a:extLst>
          </p:cNvPr>
          <p:cNvSpPr/>
          <p:nvPr/>
        </p:nvSpPr>
        <p:spPr>
          <a:xfrm>
            <a:off x="6532534" y="2535174"/>
            <a:ext cx="640080" cy="640080"/>
          </a:xfrm>
          <a:prstGeom prst="ellipse">
            <a:avLst/>
          </a:prstGeom>
          <a:ln w="12700">
            <a:solidFill>
              <a:schemeClr val="tx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ln>
                <a:solidFill>
                  <a:schemeClr val="bg1"/>
                </a:solidFill>
              </a:ln>
            </a:endParaRPr>
          </a:p>
        </p:txBody>
      </p:sp>
      <p:cxnSp>
        <p:nvCxnSpPr>
          <p:cNvPr id="43" name="Straight Arrow Connector 42">
            <a:extLst>
              <a:ext uri="{FF2B5EF4-FFF2-40B4-BE49-F238E27FC236}">
                <a16:creationId xmlns:a16="http://schemas.microsoft.com/office/drawing/2014/main" id="{75D2B90B-706D-284E-8BF9-24CB0F30C421}"/>
              </a:ext>
            </a:extLst>
          </p:cNvPr>
          <p:cNvCxnSpPr>
            <a:cxnSpLocks/>
            <a:endCxn id="59" idx="0"/>
          </p:cNvCxnSpPr>
          <p:nvPr/>
        </p:nvCxnSpPr>
        <p:spPr>
          <a:xfrm flipH="1">
            <a:off x="3984343" y="3468433"/>
            <a:ext cx="2" cy="66547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3E1F0EB6-0764-F044-87DE-2BDE9E3AA8D8}"/>
                  </a:ext>
                </a:extLst>
              </p:cNvPr>
              <p:cNvSpPr txBox="1"/>
              <p:nvPr/>
            </p:nvSpPr>
            <p:spPr>
              <a:xfrm>
                <a:off x="1194688" y="1830768"/>
                <a:ext cx="47955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𝟏</m:t>
                          </m:r>
                        </m:sub>
                      </m:sSub>
                    </m:oMath>
                  </m:oMathPara>
                </a14:m>
                <a:endParaRPr lang="en-US" b="1" dirty="0"/>
              </a:p>
            </p:txBody>
          </p:sp>
        </mc:Choice>
        <mc:Fallback xmlns="">
          <p:sp>
            <p:nvSpPr>
              <p:cNvPr id="9" name="TextBox 8">
                <a:extLst>
                  <a:ext uri="{FF2B5EF4-FFF2-40B4-BE49-F238E27FC236}">
                    <a16:creationId xmlns:a16="http://schemas.microsoft.com/office/drawing/2014/main" id="{3E1F0EB6-0764-F044-87DE-2BDE9E3AA8D8}"/>
                  </a:ext>
                </a:extLst>
              </p:cNvPr>
              <p:cNvSpPr txBox="1">
                <a:spLocks noRot="1" noChangeAspect="1" noMove="1" noResize="1" noEditPoints="1" noAdjustHandles="1" noChangeArrowheads="1" noChangeShapeType="1" noTextEdit="1"/>
              </p:cNvSpPr>
              <p:nvPr/>
            </p:nvSpPr>
            <p:spPr>
              <a:xfrm>
                <a:off x="1194688" y="1830768"/>
                <a:ext cx="479554" cy="369332"/>
              </a:xfrm>
              <a:prstGeom prst="rect">
                <a:avLst/>
              </a:prstGeom>
              <a:blipFill>
                <a:blip r:embed="rId2"/>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6" name="TextBox 55">
                <a:extLst>
                  <a:ext uri="{FF2B5EF4-FFF2-40B4-BE49-F238E27FC236}">
                    <a16:creationId xmlns:a16="http://schemas.microsoft.com/office/drawing/2014/main" id="{43DFFCF3-B92D-A345-A231-1FCE5B782082}"/>
                  </a:ext>
                </a:extLst>
              </p:cNvPr>
              <p:cNvSpPr txBox="1"/>
              <p:nvPr/>
            </p:nvSpPr>
            <p:spPr>
              <a:xfrm>
                <a:off x="3744566" y="1834119"/>
                <a:ext cx="479554"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𝟐</m:t>
                          </m:r>
                        </m:sub>
                      </m:sSub>
                    </m:oMath>
                  </m:oMathPara>
                </a14:m>
                <a:endParaRPr lang="en-US" b="1" dirty="0"/>
              </a:p>
            </p:txBody>
          </p:sp>
        </mc:Choice>
        <mc:Fallback xmlns="">
          <p:sp>
            <p:nvSpPr>
              <p:cNvPr id="56" name="TextBox 55">
                <a:extLst>
                  <a:ext uri="{FF2B5EF4-FFF2-40B4-BE49-F238E27FC236}">
                    <a16:creationId xmlns:a16="http://schemas.microsoft.com/office/drawing/2014/main" id="{43DFFCF3-B92D-A345-A231-1FCE5B782082}"/>
                  </a:ext>
                </a:extLst>
              </p:cNvPr>
              <p:cNvSpPr txBox="1">
                <a:spLocks noRot="1" noChangeAspect="1" noMove="1" noResize="1" noEditPoints="1" noAdjustHandles="1" noChangeArrowheads="1" noChangeShapeType="1" noTextEdit="1"/>
              </p:cNvSpPr>
              <p:nvPr/>
            </p:nvSpPr>
            <p:spPr>
              <a:xfrm>
                <a:off x="3744566" y="1834119"/>
                <a:ext cx="479554" cy="369332"/>
              </a:xfrm>
              <a:prstGeom prst="rect">
                <a:avLst/>
              </a:prstGeom>
              <a:blipFill>
                <a:blip r:embed="rId3"/>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7" name="TextBox 56">
                <a:extLst>
                  <a:ext uri="{FF2B5EF4-FFF2-40B4-BE49-F238E27FC236}">
                    <a16:creationId xmlns:a16="http://schemas.microsoft.com/office/drawing/2014/main" id="{4A89F8C8-B810-7E4D-9BDE-82B1B64F36A7}"/>
                  </a:ext>
                </a:extLst>
              </p:cNvPr>
              <p:cNvSpPr txBox="1"/>
              <p:nvPr/>
            </p:nvSpPr>
            <p:spPr>
              <a:xfrm>
                <a:off x="7080138" y="1874368"/>
                <a:ext cx="44909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1" i="1" smtClean="0">
                              <a:latin typeface="Cambria Math" panose="02040503050406030204" pitchFamily="18" charset="0"/>
                            </a:rPr>
                          </m:ctrlPr>
                        </m:sSubPr>
                        <m:e>
                          <m:r>
                            <a:rPr lang="en-US" b="1" i="1" smtClean="0">
                              <a:latin typeface="Cambria Math" panose="02040503050406030204" pitchFamily="18" charset="0"/>
                            </a:rPr>
                            <m:t>𝑺</m:t>
                          </m:r>
                        </m:e>
                        <m:sub>
                          <m:r>
                            <a:rPr lang="en-US" b="1" i="1" smtClean="0">
                              <a:latin typeface="Cambria Math" panose="02040503050406030204" pitchFamily="18" charset="0"/>
                            </a:rPr>
                            <m:t>𝒕</m:t>
                          </m:r>
                        </m:sub>
                      </m:sSub>
                    </m:oMath>
                  </m:oMathPara>
                </a14:m>
                <a:endParaRPr lang="en-US" b="1" dirty="0"/>
              </a:p>
            </p:txBody>
          </p:sp>
        </mc:Choice>
        <mc:Fallback xmlns="">
          <p:sp>
            <p:nvSpPr>
              <p:cNvPr id="57" name="TextBox 56">
                <a:extLst>
                  <a:ext uri="{FF2B5EF4-FFF2-40B4-BE49-F238E27FC236}">
                    <a16:creationId xmlns:a16="http://schemas.microsoft.com/office/drawing/2014/main" id="{4A89F8C8-B810-7E4D-9BDE-82B1B64F36A7}"/>
                  </a:ext>
                </a:extLst>
              </p:cNvPr>
              <p:cNvSpPr txBox="1">
                <a:spLocks noRot="1" noChangeAspect="1" noMove="1" noResize="1" noEditPoints="1" noAdjustHandles="1" noChangeArrowheads="1" noChangeShapeType="1" noTextEdit="1"/>
              </p:cNvSpPr>
              <p:nvPr/>
            </p:nvSpPr>
            <p:spPr>
              <a:xfrm>
                <a:off x="7080138" y="1874368"/>
                <a:ext cx="449097" cy="369332"/>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8" name="TextBox 57">
                <a:extLst>
                  <a:ext uri="{FF2B5EF4-FFF2-40B4-BE49-F238E27FC236}">
                    <a16:creationId xmlns:a16="http://schemas.microsoft.com/office/drawing/2014/main" id="{B181A45E-0B78-6F41-B48C-D0EA13053904}"/>
                  </a:ext>
                </a:extLst>
              </p:cNvPr>
              <p:cNvSpPr txBox="1"/>
              <p:nvPr/>
            </p:nvSpPr>
            <p:spPr>
              <a:xfrm>
                <a:off x="776650" y="4133912"/>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Train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a:latin typeface="Cambria Math" panose="02040503050406030204" pitchFamily="18" charset="0"/>
                          </a:rPr>
                          <m:t>𝟏</m:t>
                        </m:r>
                      </m:sub>
                    </m:sSub>
                  </m:oMath>
                </a14:m>
                <a:endParaRPr lang="en-US" sz="1600" dirty="0">
                  <a:latin typeface="Arial" panose="020B0604020202020204" pitchFamily="34" charset="0"/>
                  <a:cs typeface="Arial" panose="020B0604020202020204" pitchFamily="34" charset="0"/>
                </a:endParaRPr>
              </a:p>
            </p:txBody>
          </p:sp>
        </mc:Choice>
        <mc:Fallback xmlns="">
          <p:sp>
            <p:nvSpPr>
              <p:cNvPr id="58" name="TextBox 57">
                <a:extLst>
                  <a:ext uri="{FF2B5EF4-FFF2-40B4-BE49-F238E27FC236}">
                    <a16:creationId xmlns:a16="http://schemas.microsoft.com/office/drawing/2014/main" id="{B181A45E-0B78-6F41-B48C-D0EA13053904}"/>
                  </a:ext>
                </a:extLst>
              </p:cNvPr>
              <p:cNvSpPr txBox="1">
                <a:spLocks noRot="1" noChangeAspect="1" noMove="1" noResize="1" noEditPoints="1" noAdjustHandles="1" noChangeArrowheads="1" noChangeShapeType="1" noTextEdit="1"/>
              </p:cNvSpPr>
              <p:nvPr/>
            </p:nvSpPr>
            <p:spPr>
              <a:xfrm>
                <a:off x="776650" y="4133912"/>
                <a:ext cx="1315629" cy="584775"/>
              </a:xfrm>
              <a:prstGeom prst="rect">
                <a:avLst/>
              </a:prstGeom>
              <a:blipFill>
                <a:blip r:embed="rId5"/>
                <a:stretch>
                  <a:fillRect l="-1905" t="-2128" r="-952" b="-106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59" name="TextBox 58">
                <a:extLst>
                  <a:ext uri="{FF2B5EF4-FFF2-40B4-BE49-F238E27FC236}">
                    <a16:creationId xmlns:a16="http://schemas.microsoft.com/office/drawing/2014/main" id="{30F584B9-7A75-A142-83F5-16A8E6393D15}"/>
                  </a:ext>
                </a:extLst>
              </p:cNvPr>
              <p:cNvSpPr txBox="1"/>
              <p:nvPr/>
            </p:nvSpPr>
            <p:spPr>
              <a:xfrm>
                <a:off x="3326528" y="4133911"/>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𝟐</m:t>
                        </m:r>
                      </m:sub>
                    </m:sSub>
                  </m:oMath>
                </a14:m>
                <a:endParaRPr lang="en-US" sz="1600" dirty="0">
                  <a:latin typeface="Arial" panose="020B0604020202020204" pitchFamily="34" charset="0"/>
                  <a:cs typeface="Arial" panose="020B0604020202020204" pitchFamily="34" charset="0"/>
                </a:endParaRPr>
              </a:p>
            </p:txBody>
          </p:sp>
        </mc:Choice>
        <mc:Fallback xmlns="">
          <p:sp>
            <p:nvSpPr>
              <p:cNvPr id="59" name="TextBox 58">
                <a:extLst>
                  <a:ext uri="{FF2B5EF4-FFF2-40B4-BE49-F238E27FC236}">
                    <a16:creationId xmlns:a16="http://schemas.microsoft.com/office/drawing/2014/main" id="{30F584B9-7A75-A142-83F5-16A8E6393D15}"/>
                  </a:ext>
                </a:extLst>
              </p:cNvPr>
              <p:cNvSpPr txBox="1">
                <a:spLocks noRot="1" noChangeAspect="1" noMove="1" noResize="1" noEditPoints="1" noAdjustHandles="1" noChangeArrowheads="1" noChangeShapeType="1" noTextEdit="1"/>
              </p:cNvSpPr>
              <p:nvPr/>
            </p:nvSpPr>
            <p:spPr>
              <a:xfrm>
                <a:off x="3326528" y="4133911"/>
                <a:ext cx="1315629" cy="584775"/>
              </a:xfrm>
              <a:prstGeom prst="rect">
                <a:avLst/>
              </a:prstGeom>
              <a:blipFill>
                <a:blip r:embed="rId6"/>
                <a:stretch>
                  <a:fillRect l="-1905" t="-2128" b="-106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0" name="TextBox 59">
                <a:extLst>
                  <a:ext uri="{FF2B5EF4-FFF2-40B4-BE49-F238E27FC236}">
                    <a16:creationId xmlns:a16="http://schemas.microsoft.com/office/drawing/2014/main" id="{97BBFC79-40ED-2A48-936F-55975350A0EA}"/>
                  </a:ext>
                </a:extLst>
              </p:cNvPr>
              <p:cNvSpPr txBox="1"/>
              <p:nvPr/>
            </p:nvSpPr>
            <p:spPr>
              <a:xfrm>
                <a:off x="4644621" y="3542905"/>
                <a:ext cx="1566458"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𝟐</m:t>
                        </m:r>
                      </m:sub>
                    </m:sSub>
                  </m:oMath>
                </a14:m>
                <a:endParaRPr lang="en-US" sz="1600" dirty="0">
                  <a:latin typeface="Arial" panose="020B0604020202020204" pitchFamily="34" charset="0"/>
                  <a:cs typeface="Arial" panose="020B0604020202020204" pitchFamily="34" charset="0"/>
                </a:endParaRPr>
              </a:p>
            </p:txBody>
          </p:sp>
        </mc:Choice>
        <mc:Fallback xmlns="">
          <p:sp>
            <p:nvSpPr>
              <p:cNvPr id="60" name="TextBox 59">
                <a:extLst>
                  <a:ext uri="{FF2B5EF4-FFF2-40B4-BE49-F238E27FC236}">
                    <a16:creationId xmlns:a16="http://schemas.microsoft.com/office/drawing/2014/main" id="{97BBFC79-40ED-2A48-936F-55975350A0EA}"/>
                  </a:ext>
                </a:extLst>
              </p:cNvPr>
              <p:cNvSpPr txBox="1">
                <a:spLocks noRot="1" noChangeAspect="1" noMove="1" noResize="1" noEditPoints="1" noAdjustHandles="1" noChangeArrowheads="1" noChangeShapeType="1" noTextEdit="1"/>
              </p:cNvSpPr>
              <p:nvPr/>
            </p:nvSpPr>
            <p:spPr>
              <a:xfrm>
                <a:off x="4644621" y="3542905"/>
                <a:ext cx="1566458" cy="584775"/>
              </a:xfrm>
              <a:prstGeom prst="rect">
                <a:avLst/>
              </a:prstGeom>
              <a:blipFill>
                <a:blip r:embed="rId7"/>
                <a:stretch>
                  <a:fillRect l="-1613" t="-2128" b="-12766"/>
                </a:stretch>
              </a:blipFill>
            </p:spPr>
            <p:txBody>
              <a:bodyPr/>
              <a:lstStyle/>
              <a:p>
                <a:r>
                  <a:rPr lang="en-US">
                    <a:noFill/>
                  </a:rPr>
                  <a:t> </a:t>
                </a:r>
              </a:p>
            </p:txBody>
          </p:sp>
        </mc:Fallback>
      </mc:AlternateContent>
      <p:cxnSp>
        <p:nvCxnSpPr>
          <p:cNvPr id="61" name="Straight Arrow Connector 60">
            <a:extLst>
              <a:ext uri="{FF2B5EF4-FFF2-40B4-BE49-F238E27FC236}">
                <a16:creationId xmlns:a16="http://schemas.microsoft.com/office/drawing/2014/main" id="{48FF3109-F649-9940-B4C4-8570311A6402}"/>
              </a:ext>
            </a:extLst>
          </p:cNvPr>
          <p:cNvCxnSpPr>
            <a:cxnSpLocks/>
          </p:cNvCxnSpPr>
          <p:nvPr/>
        </p:nvCxnSpPr>
        <p:spPr>
          <a:xfrm flipH="1">
            <a:off x="5430942" y="2875849"/>
            <a:ext cx="887" cy="67158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mc:AlternateContent xmlns:mc="http://schemas.openxmlformats.org/markup-compatibility/2006" xmlns:a14="http://schemas.microsoft.com/office/drawing/2010/main">
        <mc:Choice Requires="a14">
          <p:sp>
            <p:nvSpPr>
              <p:cNvPr id="63" name="TextBox 62">
                <a:extLst>
                  <a:ext uri="{FF2B5EF4-FFF2-40B4-BE49-F238E27FC236}">
                    <a16:creationId xmlns:a16="http://schemas.microsoft.com/office/drawing/2014/main" id="{FE5D68B2-E26F-104F-87A1-C54B611A1284}"/>
                  </a:ext>
                </a:extLst>
              </p:cNvPr>
              <p:cNvSpPr txBox="1"/>
              <p:nvPr/>
            </p:nvSpPr>
            <p:spPr>
              <a:xfrm>
                <a:off x="6662101" y="4133911"/>
                <a:ext cx="1315629"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Test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𝒕</m:t>
                        </m:r>
                      </m:sub>
                    </m:sSub>
                  </m:oMath>
                </a14:m>
                <a:endParaRPr lang="en-US" sz="1600" dirty="0">
                  <a:latin typeface="Arial" panose="020B0604020202020204" pitchFamily="34" charset="0"/>
                  <a:cs typeface="Arial" panose="020B0604020202020204" pitchFamily="34" charset="0"/>
                </a:endParaRPr>
              </a:p>
            </p:txBody>
          </p:sp>
        </mc:Choice>
        <mc:Fallback xmlns="">
          <p:sp>
            <p:nvSpPr>
              <p:cNvPr id="63" name="TextBox 62">
                <a:extLst>
                  <a:ext uri="{FF2B5EF4-FFF2-40B4-BE49-F238E27FC236}">
                    <a16:creationId xmlns:a16="http://schemas.microsoft.com/office/drawing/2014/main" id="{FE5D68B2-E26F-104F-87A1-C54B611A1284}"/>
                  </a:ext>
                </a:extLst>
              </p:cNvPr>
              <p:cNvSpPr txBox="1">
                <a:spLocks noRot="1" noChangeAspect="1" noMove="1" noResize="1" noEditPoints="1" noAdjustHandles="1" noChangeArrowheads="1" noChangeShapeType="1" noTextEdit="1"/>
              </p:cNvSpPr>
              <p:nvPr/>
            </p:nvSpPr>
            <p:spPr>
              <a:xfrm>
                <a:off x="6662101" y="4133911"/>
                <a:ext cx="1315629" cy="584775"/>
              </a:xfrm>
              <a:prstGeom prst="rect">
                <a:avLst/>
              </a:prstGeom>
              <a:blipFill>
                <a:blip r:embed="rId8"/>
                <a:stretch>
                  <a:fillRect l="-1923" t="-2128" b="-10638"/>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64" name="TextBox 63">
                <a:extLst>
                  <a:ext uri="{FF2B5EF4-FFF2-40B4-BE49-F238E27FC236}">
                    <a16:creationId xmlns:a16="http://schemas.microsoft.com/office/drawing/2014/main" id="{D5EA0A60-106D-6E45-B9EB-77ADF8493D99}"/>
                  </a:ext>
                </a:extLst>
              </p:cNvPr>
              <p:cNvSpPr txBox="1"/>
              <p:nvPr/>
            </p:nvSpPr>
            <p:spPr>
              <a:xfrm>
                <a:off x="7669748" y="3542905"/>
                <a:ext cx="1566458" cy="584775"/>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Update model with </a:t>
                </a:r>
                <a14:m>
                  <m:oMath xmlns:m="http://schemas.openxmlformats.org/officeDocument/2006/math">
                    <m:sSub>
                      <m:sSubPr>
                        <m:ctrlPr>
                          <a:rPr lang="en-US" sz="1600" b="1" i="1">
                            <a:latin typeface="Cambria Math" panose="02040503050406030204" pitchFamily="18" charset="0"/>
                          </a:rPr>
                        </m:ctrlPr>
                      </m:sSubPr>
                      <m:e>
                        <m:r>
                          <a:rPr lang="en-US" sz="1600" b="1" i="1">
                            <a:latin typeface="Cambria Math" panose="02040503050406030204" pitchFamily="18" charset="0"/>
                          </a:rPr>
                          <m:t>𝑺</m:t>
                        </m:r>
                      </m:e>
                      <m:sub>
                        <m:r>
                          <a:rPr lang="en-US" sz="1600" b="1" i="1" smtClean="0">
                            <a:latin typeface="Cambria Math" panose="02040503050406030204" pitchFamily="18" charset="0"/>
                          </a:rPr>
                          <m:t>𝒕</m:t>
                        </m:r>
                      </m:sub>
                    </m:sSub>
                  </m:oMath>
                </a14:m>
                <a:endParaRPr lang="en-US" sz="1600" dirty="0">
                  <a:latin typeface="Arial" panose="020B0604020202020204" pitchFamily="34" charset="0"/>
                  <a:cs typeface="Arial" panose="020B0604020202020204" pitchFamily="34" charset="0"/>
                </a:endParaRPr>
              </a:p>
            </p:txBody>
          </p:sp>
        </mc:Choice>
        <mc:Fallback xmlns="">
          <p:sp>
            <p:nvSpPr>
              <p:cNvPr id="64" name="TextBox 63">
                <a:extLst>
                  <a:ext uri="{FF2B5EF4-FFF2-40B4-BE49-F238E27FC236}">
                    <a16:creationId xmlns:a16="http://schemas.microsoft.com/office/drawing/2014/main" id="{D5EA0A60-106D-6E45-B9EB-77ADF8493D99}"/>
                  </a:ext>
                </a:extLst>
              </p:cNvPr>
              <p:cNvSpPr txBox="1">
                <a:spLocks noRot="1" noChangeAspect="1" noMove="1" noResize="1" noEditPoints="1" noAdjustHandles="1" noChangeArrowheads="1" noChangeShapeType="1" noTextEdit="1"/>
              </p:cNvSpPr>
              <p:nvPr/>
            </p:nvSpPr>
            <p:spPr>
              <a:xfrm>
                <a:off x="7669748" y="3542905"/>
                <a:ext cx="1566458" cy="584775"/>
              </a:xfrm>
              <a:prstGeom prst="rect">
                <a:avLst/>
              </a:prstGeom>
              <a:blipFill>
                <a:blip r:embed="rId9"/>
                <a:stretch>
                  <a:fillRect l="-1613" t="-2128" b="-12766"/>
                </a:stretch>
              </a:blipFill>
            </p:spPr>
            <p:txBody>
              <a:bodyPr/>
              <a:lstStyle/>
              <a:p>
                <a:r>
                  <a:rPr lang="en-US">
                    <a:noFill/>
                  </a:rPr>
                  <a:t> </a:t>
                </a:r>
              </a:p>
            </p:txBody>
          </p:sp>
        </mc:Fallback>
      </mc:AlternateContent>
      <p:cxnSp>
        <p:nvCxnSpPr>
          <p:cNvPr id="69" name="Straight Arrow Connector 68">
            <a:extLst>
              <a:ext uri="{FF2B5EF4-FFF2-40B4-BE49-F238E27FC236}">
                <a16:creationId xmlns:a16="http://schemas.microsoft.com/office/drawing/2014/main" id="{709BE254-FE67-FE47-B356-048DB12D6D0C}"/>
              </a:ext>
            </a:extLst>
          </p:cNvPr>
          <p:cNvCxnSpPr>
            <a:cxnSpLocks/>
          </p:cNvCxnSpPr>
          <p:nvPr/>
        </p:nvCxnSpPr>
        <p:spPr>
          <a:xfrm flipH="1">
            <a:off x="7319913" y="3487734"/>
            <a:ext cx="2" cy="66547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cxnSp>
        <p:nvCxnSpPr>
          <p:cNvPr id="72" name="Straight Arrow Connector 71">
            <a:extLst>
              <a:ext uri="{FF2B5EF4-FFF2-40B4-BE49-F238E27FC236}">
                <a16:creationId xmlns:a16="http://schemas.microsoft.com/office/drawing/2014/main" id="{133A18E3-FF3A-0C41-9F49-9D80A3FBCD27}"/>
              </a:ext>
            </a:extLst>
          </p:cNvPr>
          <p:cNvCxnSpPr>
            <a:cxnSpLocks/>
          </p:cNvCxnSpPr>
          <p:nvPr/>
        </p:nvCxnSpPr>
        <p:spPr>
          <a:xfrm flipH="1">
            <a:off x="8452977" y="2875849"/>
            <a:ext cx="887" cy="671588"/>
          </a:xfrm>
          <a:prstGeom prst="straightConnector1">
            <a:avLst/>
          </a:prstGeom>
          <a:ln w="19050">
            <a:tailEnd type="triangle"/>
          </a:ln>
        </p:spPr>
        <p:style>
          <a:lnRef idx="1">
            <a:schemeClr val="accent4"/>
          </a:lnRef>
          <a:fillRef idx="0">
            <a:schemeClr val="accent4"/>
          </a:fillRef>
          <a:effectRef idx="0">
            <a:schemeClr val="accent4"/>
          </a:effectRef>
          <a:fontRef idx="minor">
            <a:schemeClr val="tx1"/>
          </a:fontRef>
        </p:style>
      </p:cxnSp>
      <p:sp>
        <p:nvSpPr>
          <p:cNvPr id="73" name="Content Placeholder 6">
            <a:extLst>
              <a:ext uri="{FF2B5EF4-FFF2-40B4-BE49-F238E27FC236}">
                <a16:creationId xmlns:a16="http://schemas.microsoft.com/office/drawing/2014/main" id="{47ADABE5-B2A4-B949-A7D3-A1BDB1505AF4}"/>
              </a:ext>
            </a:extLst>
          </p:cNvPr>
          <p:cNvSpPr txBox="1">
            <a:spLocks/>
          </p:cNvSpPr>
          <p:nvPr/>
        </p:nvSpPr>
        <p:spPr>
          <a:xfrm>
            <a:off x="387491" y="914857"/>
            <a:ext cx="8127860" cy="781863"/>
          </a:xfrm>
          <a:prstGeom prst="rect">
            <a:avLst/>
          </a:prstGeom>
        </p:spPr>
        <p:txBody>
          <a:bodyPr/>
          <a:lst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333333"/>
                </a:solidFill>
                <a:latin typeface="Arial" panose="020B0604020202020204" pitchFamily="34" charset="0"/>
                <a:ea typeface="+mn-ea"/>
                <a:cs typeface="Arial" panose="020B0604020202020204" pitchFamily="34" charset="0"/>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333333"/>
                </a:solidFill>
                <a:latin typeface="Arial" panose="020B0604020202020204" pitchFamily="34" charset="0"/>
                <a:ea typeface="+mn-ea"/>
                <a:cs typeface="Arial" panose="020B0604020202020204" pitchFamily="34" charset="0"/>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333333"/>
                </a:solidFill>
                <a:latin typeface="Arial" panose="020B0604020202020204" pitchFamily="34" charset="0"/>
                <a:ea typeface="+mn-ea"/>
                <a:cs typeface="Arial" panose="020B0604020202020204" pitchFamily="34" charset="0"/>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333333"/>
                </a:solidFill>
                <a:latin typeface="Arial" panose="020B0604020202020204" pitchFamily="34" charset="0"/>
                <a:ea typeface="+mn-ea"/>
                <a:cs typeface="Arial" panose="020B0604020202020204" pitchFamily="34" charset="0"/>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b="1" dirty="0"/>
              <a:t>The goal: </a:t>
            </a:r>
            <a:r>
              <a:rPr lang="en-US" sz="2000" dirty="0"/>
              <a:t>build a model from </a:t>
            </a:r>
            <a:r>
              <a:rPr lang="en-US" sz="2000" b="1" i="1" dirty="0"/>
              <a:t>continuously </a:t>
            </a:r>
            <a:r>
              <a:rPr lang="en-US" sz="2000" dirty="0"/>
              <a:t>and possibly </a:t>
            </a:r>
            <a:r>
              <a:rPr lang="en-US" sz="2000" b="1" i="1" dirty="0"/>
              <a:t>drifting</a:t>
            </a:r>
            <a:r>
              <a:rPr lang="en-US" sz="2000" dirty="0"/>
              <a:t> arriving data, which predicts the output of unseen arriving </a:t>
            </a:r>
            <a:r>
              <a:rPr lang="en-US" sz="2000" b="1" i="1" dirty="0">
                <a:solidFill>
                  <a:srgbClr val="FF0000"/>
                </a:solidFill>
              </a:rPr>
              <a:t>batches</a:t>
            </a:r>
            <a:r>
              <a:rPr lang="en-US" sz="2000" dirty="0"/>
              <a:t>.</a:t>
            </a:r>
          </a:p>
          <a:p>
            <a:pPr marL="0" indent="0">
              <a:buNone/>
            </a:pPr>
            <a:endParaRPr lang="en-US" sz="2000" b="1" dirty="0"/>
          </a:p>
        </p:txBody>
      </p:sp>
    </p:spTree>
    <p:extLst>
      <p:ext uri="{BB962C8B-B14F-4D97-AF65-F5344CB8AC3E}">
        <p14:creationId xmlns:p14="http://schemas.microsoft.com/office/powerpoint/2010/main" val="351952335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r>
              <a:rPr lang="en-US" sz="2400" b="1" dirty="0"/>
              <a:t>OLLAWV for the Multi-target Learning &amp; Multi-Instance Learning paradigms:</a:t>
            </a:r>
          </a:p>
          <a:p>
            <a:pPr lvl="1"/>
            <a:r>
              <a:rPr lang="en-US" sz="2000" dirty="0"/>
              <a:t>Implement the existing </a:t>
            </a:r>
            <a:r>
              <a:rPr lang="en-US" sz="2000" dirty="0">
                <a:solidFill>
                  <a:srgbClr val="C00000"/>
                </a:solidFill>
              </a:rPr>
              <a:t>contributions</a:t>
            </a:r>
            <a:r>
              <a:rPr lang="en-US" sz="2000" dirty="0"/>
              <a:t> using OLLAWV </a:t>
            </a:r>
          </a:p>
          <a:p>
            <a:pPr lvl="1"/>
            <a:r>
              <a:rPr lang="en-US" sz="2000" dirty="0"/>
              <a:t>Extend OLLAWV to the </a:t>
            </a:r>
            <a:r>
              <a:rPr lang="en-US" sz="2000" dirty="0">
                <a:solidFill>
                  <a:srgbClr val="C00000"/>
                </a:solidFill>
              </a:rPr>
              <a:t>regression</a:t>
            </a:r>
            <a:r>
              <a:rPr lang="en-US" sz="2000" dirty="0"/>
              <a:t> case</a:t>
            </a:r>
          </a:p>
          <a:p>
            <a:pPr lvl="1"/>
            <a:r>
              <a:rPr lang="en-US" sz="2000" dirty="0"/>
              <a:t>Investigate OLLAWV’s performance under the </a:t>
            </a:r>
            <a:r>
              <a:rPr lang="en-US" sz="2000" i="1" dirty="0">
                <a:solidFill>
                  <a:srgbClr val="C00000"/>
                </a:solidFill>
              </a:rPr>
              <a:t>Multi-Instance regression</a:t>
            </a:r>
            <a:r>
              <a:rPr lang="en-US" sz="2000" dirty="0"/>
              <a:t> and </a:t>
            </a:r>
            <a:r>
              <a:rPr lang="en-US" sz="2000" i="1" dirty="0">
                <a:solidFill>
                  <a:srgbClr val="C00000"/>
                </a:solidFill>
              </a:rPr>
              <a:t>Multi-Label classification</a:t>
            </a:r>
            <a:r>
              <a:rPr lang="en-US" sz="2000" i="1" dirty="0"/>
              <a:t> </a:t>
            </a:r>
            <a:r>
              <a:rPr lang="en-US" sz="2000" dirty="0"/>
              <a:t>settings</a:t>
            </a:r>
          </a:p>
          <a:p>
            <a:pPr lvl="1"/>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60</a:t>
            </a:fld>
            <a:endParaRPr lang="en-US" dirty="0"/>
          </a:p>
        </p:txBody>
      </p:sp>
    </p:spTree>
    <p:extLst>
      <p:ext uri="{BB962C8B-B14F-4D97-AF65-F5344CB8AC3E}">
        <p14:creationId xmlns:p14="http://schemas.microsoft.com/office/powerpoint/2010/main" val="2871011829"/>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r>
              <a:rPr lang="en-US" b="1" dirty="0"/>
              <a:t>OLLAWV for the Multi-target Learning &amp; Multi-Instance Learning paradigms:</a:t>
            </a:r>
          </a:p>
          <a:p>
            <a:pPr lvl="1"/>
            <a:r>
              <a:rPr lang="en-US" dirty="0"/>
              <a:t>Implement the existing </a:t>
            </a:r>
            <a:r>
              <a:rPr lang="en-US" dirty="0">
                <a:solidFill>
                  <a:srgbClr val="C00000"/>
                </a:solidFill>
              </a:rPr>
              <a:t>contributions</a:t>
            </a:r>
            <a:r>
              <a:rPr lang="en-US" dirty="0"/>
              <a:t> using OLLAWV </a:t>
            </a:r>
          </a:p>
          <a:p>
            <a:pPr lvl="1"/>
            <a:r>
              <a:rPr lang="en-US" dirty="0"/>
              <a:t>Extend OLLAWV to the </a:t>
            </a:r>
            <a:r>
              <a:rPr lang="en-US" dirty="0">
                <a:solidFill>
                  <a:srgbClr val="C00000"/>
                </a:solidFill>
              </a:rPr>
              <a:t>regression</a:t>
            </a:r>
            <a:r>
              <a:rPr lang="en-US" dirty="0"/>
              <a:t> case</a:t>
            </a:r>
          </a:p>
          <a:p>
            <a:pPr lvl="1"/>
            <a:r>
              <a:rPr lang="en-US" dirty="0"/>
              <a:t>Investigate OLLAWV’s performance under the </a:t>
            </a:r>
            <a:r>
              <a:rPr lang="en-US" i="1" dirty="0">
                <a:solidFill>
                  <a:srgbClr val="C00000"/>
                </a:solidFill>
              </a:rPr>
              <a:t>Multi-Instance regression</a:t>
            </a:r>
            <a:r>
              <a:rPr lang="en-US" dirty="0"/>
              <a:t> and </a:t>
            </a:r>
            <a:r>
              <a:rPr lang="en-US" i="1" dirty="0">
                <a:solidFill>
                  <a:srgbClr val="C00000"/>
                </a:solidFill>
              </a:rPr>
              <a:t>Multi-Label classification</a:t>
            </a:r>
            <a:r>
              <a:rPr lang="en-US" i="1" dirty="0"/>
              <a:t> </a:t>
            </a:r>
            <a:r>
              <a:rPr lang="en-US" dirty="0"/>
              <a:t>settings</a:t>
            </a:r>
          </a:p>
          <a:p>
            <a:r>
              <a:rPr lang="en-US" sz="2400" b="1" dirty="0"/>
              <a:t>OLLAWV &amp; OLLA-L2 for the online Data Stream Learning paradigm:</a:t>
            </a:r>
            <a:endParaRPr lang="en-US" sz="2400" dirty="0"/>
          </a:p>
          <a:p>
            <a:pPr lvl="1"/>
            <a:r>
              <a:rPr lang="en-US" sz="2000" dirty="0"/>
              <a:t>Investigate </a:t>
            </a:r>
            <a:r>
              <a:rPr lang="en-US" sz="2000" dirty="0">
                <a:solidFill>
                  <a:srgbClr val="C00000"/>
                </a:solidFill>
              </a:rPr>
              <a:t>stopping criteria </a:t>
            </a:r>
            <a:r>
              <a:rPr lang="en-US" sz="2000" dirty="0"/>
              <a:t>for OLLA-L2</a:t>
            </a:r>
          </a:p>
          <a:p>
            <a:pPr lvl="1"/>
            <a:r>
              <a:rPr lang="en-US" sz="2000" dirty="0"/>
              <a:t>Explore </a:t>
            </a:r>
            <a:r>
              <a:rPr lang="en-US" sz="2000" dirty="0">
                <a:solidFill>
                  <a:srgbClr val="C00000"/>
                </a:solidFill>
              </a:rPr>
              <a:t>merging</a:t>
            </a:r>
            <a:r>
              <a:rPr lang="en-US" sz="2000" dirty="0"/>
              <a:t> favorable properties of OLLA-L2 and OLLAWV</a:t>
            </a:r>
          </a:p>
          <a:p>
            <a:pPr lvl="1"/>
            <a:r>
              <a:rPr lang="en-US" sz="2000" dirty="0"/>
              <a:t>Add functionality for handling </a:t>
            </a:r>
            <a:r>
              <a:rPr lang="en-US" sz="2000" dirty="0">
                <a:solidFill>
                  <a:srgbClr val="C00000"/>
                </a:solidFill>
              </a:rPr>
              <a:t>non-stationary</a:t>
            </a:r>
            <a:r>
              <a:rPr lang="en-US" sz="2000" dirty="0"/>
              <a:t> streams</a:t>
            </a:r>
          </a:p>
          <a:p>
            <a:pPr marL="457177" lvl="1" indent="0">
              <a:buNone/>
            </a:pPr>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61</a:t>
            </a:fld>
            <a:endParaRPr lang="en-US" dirty="0"/>
          </a:p>
        </p:txBody>
      </p:sp>
    </p:spTree>
    <p:extLst>
      <p:ext uri="{BB962C8B-B14F-4D97-AF65-F5344CB8AC3E}">
        <p14:creationId xmlns:p14="http://schemas.microsoft.com/office/powerpoint/2010/main" val="362702715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r>
              <a:rPr lang="en-US" b="1" dirty="0"/>
              <a:t>OLLAWV for the Multi-target Learning &amp; Multi-Instance Learning paradigms:</a:t>
            </a:r>
          </a:p>
          <a:p>
            <a:pPr lvl="1"/>
            <a:r>
              <a:rPr lang="en-US" dirty="0"/>
              <a:t>Implement the existing </a:t>
            </a:r>
            <a:r>
              <a:rPr lang="en-US" dirty="0">
                <a:solidFill>
                  <a:srgbClr val="C00000"/>
                </a:solidFill>
              </a:rPr>
              <a:t>contributions</a:t>
            </a:r>
            <a:r>
              <a:rPr lang="en-US" dirty="0"/>
              <a:t> using OLLAWV </a:t>
            </a:r>
          </a:p>
          <a:p>
            <a:pPr lvl="1"/>
            <a:r>
              <a:rPr lang="en-US" dirty="0"/>
              <a:t>Extend OLLAWV to the </a:t>
            </a:r>
            <a:r>
              <a:rPr lang="en-US" dirty="0">
                <a:solidFill>
                  <a:srgbClr val="C00000"/>
                </a:solidFill>
              </a:rPr>
              <a:t>regression</a:t>
            </a:r>
            <a:r>
              <a:rPr lang="en-US" dirty="0"/>
              <a:t> case</a:t>
            </a:r>
          </a:p>
          <a:p>
            <a:pPr lvl="1"/>
            <a:r>
              <a:rPr lang="en-US" dirty="0"/>
              <a:t>Investigate OLLAWV’s performance under the </a:t>
            </a:r>
            <a:r>
              <a:rPr lang="en-US" i="1" dirty="0">
                <a:solidFill>
                  <a:srgbClr val="C00000"/>
                </a:solidFill>
              </a:rPr>
              <a:t>Multi-Instance regression</a:t>
            </a:r>
            <a:r>
              <a:rPr lang="en-US" dirty="0"/>
              <a:t> and </a:t>
            </a:r>
            <a:r>
              <a:rPr lang="en-US" i="1" dirty="0">
                <a:solidFill>
                  <a:srgbClr val="C00000"/>
                </a:solidFill>
              </a:rPr>
              <a:t>Multi-Label classification</a:t>
            </a:r>
            <a:r>
              <a:rPr lang="en-US" i="1" dirty="0"/>
              <a:t> </a:t>
            </a:r>
            <a:r>
              <a:rPr lang="en-US" dirty="0"/>
              <a:t>settings</a:t>
            </a:r>
          </a:p>
          <a:p>
            <a:r>
              <a:rPr lang="en-US" b="1" dirty="0"/>
              <a:t>OLLAWV &amp; OLLA-L2 for the online Data Stream Learning paradigm:</a:t>
            </a:r>
            <a:endParaRPr lang="en-US" dirty="0"/>
          </a:p>
          <a:p>
            <a:pPr lvl="1"/>
            <a:r>
              <a:rPr lang="en-US" dirty="0"/>
              <a:t>Investigate </a:t>
            </a:r>
            <a:r>
              <a:rPr lang="en-US" dirty="0">
                <a:solidFill>
                  <a:srgbClr val="C00000"/>
                </a:solidFill>
              </a:rPr>
              <a:t>stopping criteria </a:t>
            </a:r>
            <a:r>
              <a:rPr lang="en-US" dirty="0"/>
              <a:t>for OLLA-L2</a:t>
            </a:r>
          </a:p>
          <a:p>
            <a:pPr lvl="1"/>
            <a:r>
              <a:rPr lang="en-US" dirty="0"/>
              <a:t>Explore </a:t>
            </a:r>
            <a:r>
              <a:rPr lang="en-US" dirty="0">
                <a:solidFill>
                  <a:srgbClr val="C00000"/>
                </a:solidFill>
              </a:rPr>
              <a:t>merging</a:t>
            </a:r>
            <a:r>
              <a:rPr lang="en-US" dirty="0"/>
              <a:t> favorable properties of OLLA-L2 and OLLAWV</a:t>
            </a:r>
          </a:p>
          <a:p>
            <a:pPr lvl="1"/>
            <a:r>
              <a:rPr lang="en-US" dirty="0"/>
              <a:t>Add functionality for handling </a:t>
            </a:r>
            <a:r>
              <a:rPr lang="en-US" dirty="0">
                <a:solidFill>
                  <a:srgbClr val="C00000"/>
                </a:solidFill>
              </a:rPr>
              <a:t>non-stationary</a:t>
            </a:r>
            <a:r>
              <a:rPr lang="en-US" dirty="0"/>
              <a:t> streams</a:t>
            </a:r>
          </a:p>
          <a:p>
            <a:r>
              <a:rPr lang="en-US" sz="2400" b="1" dirty="0"/>
              <a:t>Parallelized/Distributed version of OLLAWV</a:t>
            </a:r>
          </a:p>
          <a:p>
            <a:pPr lvl="1"/>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62</a:t>
            </a:fld>
            <a:endParaRPr lang="en-US" dirty="0"/>
          </a:p>
        </p:txBody>
      </p:sp>
    </p:spTree>
    <p:extLst>
      <p:ext uri="{BB962C8B-B14F-4D97-AF65-F5344CB8AC3E}">
        <p14:creationId xmlns:p14="http://schemas.microsoft.com/office/powerpoint/2010/main" val="181391030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7DA9-1DEA-D146-A9E0-543A8EA48421}"/>
              </a:ext>
            </a:extLst>
          </p:cNvPr>
          <p:cNvSpPr>
            <a:spLocks noGrp="1"/>
          </p:cNvSpPr>
          <p:nvPr>
            <p:ph type="title"/>
          </p:nvPr>
        </p:nvSpPr>
        <p:spPr/>
        <p:txBody>
          <a:bodyPr/>
          <a:lstStyle/>
          <a:p>
            <a:r>
              <a:rPr lang="en-US" dirty="0"/>
              <a:t>Publications</a:t>
            </a:r>
          </a:p>
        </p:txBody>
      </p:sp>
      <p:sp>
        <p:nvSpPr>
          <p:cNvPr id="5" name="Content Placeholder 2">
            <a:extLst>
              <a:ext uri="{FF2B5EF4-FFF2-40B4-BE49-F238E27FC236}">
                <a16:creationId xmlns:a16="http://schemas.microsoft.com/office/drawing/2014/main" id="{62C837ED-6194-2C42-92BF-D73C2C57CDB9}"/>
              </a:ext>
            </a:extLst>
          </p:cNvPr>
          <p:cNvSpPr>
            <a:spLocks noGrp="1"/>
          </p:cNvSpPr>
          <p:nvPr>
            <p:ph idx="1"/>
          </p:nvPr>
        </p:nvSpPr>
        <p:spPr>
          <a:xfrm>
            <a:off x="1456916" y="833378"/>
            <a:ext cx="7586063" cy="3706350"/>
          </a:xfrm>
        </p:spPr>
        <p:txBody>
          <a:bodyPr/>
          <a:lstStyle/>
          <a:p>
            <a:pPr marL="0" indent="0">
              <a:buNone/>
            </a:pPr>
            <a:r>
              <a:rPr lang="en-US" sz="2000" dirty="0"/>
              <a:t>[1] </a:t>
            </a:r>
            <a:r>
              <a:rPr lang="en-US" sz="2000" b="1" dirty="0"/>
              <a:t>G. Melki</a:t>
            </a:r>
            <a:r>
              <a:rPr lang="en-US" sz="2000" dirty="0"/>
              <a:t>, A. Cano, V. </a:t>
            </a:r>
            <a:r>
              <a:rPr lang="en-US" sz="2000" dirty="0" err="1"/>
              <a:t>Kecman</a:t>
            </a:r>
            <a:r>
              <a:rPr lang="en-US" sz="2000" dirty="0"/>
              <a:t>, and S. Ventura. “</a:t>
            </a:r>
            <a:r>
              <a:rPr lang="en-US" sz="2000" i="1" dirty="0"/>
              <a:t>Multi-target support vector regression via correlation regressor chains</a:t>
            </a:r>
            <a:r>
              <a:rPr lang="en-US" sz="2000" dirty="0"/>
              <a:t>”. Information Sciences, vol. 415-416, pp. 53–69, 2017. </a:t>
            </a:r>
          </a:p>
          <a:p>
            <a:pPr marL="0" indent="0">
              <a:buNone/>
            </a:pPr>
            <a:r>
              <a:rPr lang="en-US" sz="2000" dirty="0"/>
              <a:t>		Impact Factor: </a:t>
            </a:r>
            <a:r>
              <a:rPr lang="en-US" sz="2000" b="1" dirty="0"/>
              <a:t>4.305</a:t>
            </a:r>
            <a:r>
              <a:rPr lang="en-US" sz="2000" dirty="0"/>
              <a:t>,</a:t>
            </a:r>
            <a:r>
              <a:rPr lang="en-US" sz="2000" b="1" dirty="0"/>
              <a:t> </a:t>
            </a:r>
            <a:r>
              <a:rPr lang="en-US" sz="2000" dirty="0"/>
              <a:t>Quartile: </a:t>
            </a:r>
            <a:r>
              <a:rPr lang="en-US" sz="2000" b="1" dirty="0"/>
              <a:t>Q1</a:t>
            </a:r>
          </a:p>
          <a:p>
            <a:pPr marL="0" indent="0">
              <a:buNone/>
            </a:pPr>
            <a:r>
              <a:rPr lang="en-US" sz="2000" dirty="0"/>
              <a:t>[2] </a:t>
            </a:r>
            <a:r>
              <a:rPr lang="en-US" sz="2000" b="1" dirty="0"/>
              <a:t>G. Melki</a:t>
            </a:r>
            <a:r>
              <a:rPr lang="en-US" sz="2000" dirty="0"/>
              <a:t>, A. Cano, and S. Ventura. “</a:t>
            </a:r>
            <a:r>
              <a:rPr lang="en-US" sz="2000" i="1" dirty="0"/>
              <a:t>MIRSVM: Multi-Instance Support Vector Machine with Bag Representatives</a:t>
            </a:r>
            <a:r>
              <a:rPr lang="en-US" sz="2000" dirty="0"/>
              <a:t>”. Pattern Recognition, vol. 79, pp. 228-241, 2018. </a:t>
            </a:r>
          </a:p>
          <a:p>
            <a:pPr marL="0" indent="0">
              <a:buNone/>
            </a:pPr>
            <a:r>
              <a:rPr lang="en-US" sz="2000" dirty="0"/>
              <a:t>		Impact Factor: </a:t>
            </a:r>
            <a:r>
              <a:rPr lang="en-US" sz="2000" b="1" dirty="0"/>
              <a:t>3.962</a:t>
            </a:r>
            <a:r>
              <a:rPr lang="en-US" sz="2000" dirty="0"/>
              <a:t>,</a:t>
            </a:r>
            <a:r>
              <a:rPr lang="en-US" sz="2000" b="1" dirty="0"/>
              <a:t> </a:t>
            </a:r>
            <a:r>
              <a:rPr lang="en-US" sz="2000" dirty="0"/>
              <a:t>Quartile: </a:t>
            </a:r>
            <a:r>
              <a:rPr lang="en-US" sz="2000" b="1" dirty="0"/>
              <a:t>Q1</a:t>
            </a:r>
          </a:p>
          <a:p>
            <a:pPr marL="0" indent="0">
              <a:buNone/>
            </a:pPr>
            <a:r>
              <a:rPr lang="en-US" dirty="0"/>
              <a:t>[3] </a:t>
            </a:r>
            <a:r>
              <a:rPr lang="en-US" b="1" dirty="0"/>
              <a:t>G. Melki</a:t>
            </a:r>
            <a:r>
              <a:rPr lang="en-US" dirty="0"/>
              <a:t>, A. Cano, V. </a:t>
            </a:r>
            <a:r>
              <a:rPr lang="en-US" dirty="0" err="1"/>
              <a:t>Kecman</a:t>
            </a:r>
            <a:r>
              <a:rPr lang="en-US" dirty="0"/>
              <a:t>, and S. Ventura. “</a:t>
            </a:r>
            <a:r>
              <a:rPr lang="en-US" i="1" dirty="0"/>
              <a:t>OLLAWV: </a:t>
            </a:r>
            <a:r>
              <a:rPr lang="en-US" i="1" dirty="0" err="1"/>
              <a:t>OnLine</a:t>
            </a:r>
            <a:r>
              <a:rPr lang="en-US" i="1" dirty="0"/>
              <a:t> Learning Algorithm using Worst-Violators</a:t>
            </a:r>
            <a:r>
              <a:rPr lang="en-US" dirty="0"/>
              <a:t>”. Applied Soft Computing, vol. 66, pp. 384-393, 2018. </a:t>
            </a:r>
          </a:p>
          <a:p>
            <a:pPr marL="0" indent="0">
              <a:buNone/>
            </a:pPr>
            <a:r>
              <a:rPr lang="en-US" dirty="0"/>
              <a:t>		Impact Factor: </a:t>
            </a:r>
            <a:r>
              <a:rPr lang="en-US" b="1" dirty="0"/>
              <a:t>3.907</a:t>
            </a:r>
            <a:r>
              <a:rPr lang="en-US" dirty="0"/>
              <a:t>,</a:t>
            </a:r>
            <a:r>
              <a:rPr lang="en-US" b="1" dirty="0"/>
              <a:t> </a:t>
            </a:r>
            <a:r>
              <a:rPr lang="en-US" dirty="0"/>
              <a:t>Quartile: </a:t>
            </a:r>
            <a:r>
              <a:rPr lang="en-US" b="1" dirty="0"/>
              <a:t>Q1</a:t>
            </a:r>
          </a:p>
        </p:txBody>
      </p:sp>
      <p:pic>
        <p:nvPicPr>
          <p:cNvPr id="6" name="Picture 5">
            <a:extLst>
              <a:ext uri="{FF2B5EF4-FFF2-40B4-BE49-F238E27FC236}">
                <a16:creationId xmlns:a16="http://schemas.microsoft.com/office/drawing/2014/main" id="{7CCA111F-8E15-224A-8A19-A099D3DCA085}"/>
              </a:ext>
            </a:extLst>
          </p:cNvPr>
          <p:cNvPicPr>
            <a:picLocks noChangeAspect="1"/>
          </p:cNvPicPr>
          <p:nvPr/>
        </p:nvPicPr>
        <p:blipFill>
          <a:blip r:embed="rId3"/>
          <a:stretch>
            <a:fillRect/>
          </a:stretch>
        </p:blipFill>
        <p:spPr>
          <a:xfrm>
            <a:off x="600483" y="2117593"/>
            <a:ext cx="841248" cy="1117743"/>
          </a:xfrm>
          <a:prstGeom prst="rect">
            <a:avLst/>
          </a:prstGeom>
          <a:ln>
            <a:solidFill>
              <a:schemeClr val="tx1"/>
            </a:solidFill>
          </a:ln>
        </p:spPr>
      </p:pic>
      <p:pic>
        <p:nvPicPr>
          <p:cNvPr id="7" name="Picture 6">
            <a:extLst>
              <a:ext uri="{FF2B5EF4-FFF2-40B4-BE49-F238E27FC236}">
                <a16:creationId xmlns:a16="http://schemas.microsoft.com/office/drawing/2014/main" id="{C9F3D6ED-21C8-DD49-8515-042B06C3E6DA}"/>
              </a:ext>
            </a:extLst>
          </p:cNvPr>
          <p:cNvPicPr>
            <a:picLocks noChangeAspect="1"/>
          </p:cNvPicPr>
          <p:nvPr/>
        </p:nvPicPr>
        <p:blipFill>
          <a:blip r:embed="rId4"/>
          <a:stretch>
            <a:fillRect/>
          </a:stretch>
        </p:blipFill>
        <p:spPr>
          <a:xfrm>
            <a:off x="628651" y="833378"/>
            <a:ext cx="800099" cy="1137919"/>
          </a:xfrm>
          <a:prstGeom prst="rect">
            <a:avLst/>
          </a:prstGeom>
          <a:ln>
            <a:solidFill>
              <a:schemeClr val="tx1"/>
            </a:solidFill>
          </a:ln>
        </p:spPr>
      </p:pic>
      <p:sp>
        <p:nvSpPr>
          <p:cNvPr id="11" name="Slide Number Placeholder 10">
            <a:extLst>
              <a:ext uri="{FF2B5EF4-FFF2-40B4-BE49-F238E27FC236}">
                <a16:creationId xmlns:a16="http://schemas.microsoft.com/office/drawing/2014/main" id="{C650684D-8B65-894A-8794-0D1435C83EE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63</a:t>
            </a:fld>
            <a:endParaRPr lang="en-US" dirty="0"/>
          </a:p>
        </p:txBody>
      </p:sp>
      <p:pic>
        <p:nvPicPr>
          <p:cNvPr id="3" name="Picture 2">
            <a:extLst>
              <a:ext uri="{FF2B5EF4-FFF2-40B4-BE49-F238E27FC236}">
                <a16:creationId xmlns:a16="http://schemas.microsoft.com/office/drawing/2014/main" id="{1EE133CE-7DFB-194C-A854-3C0C08730BFB}"/>
              </a:ext>
            </a:extLst>
          </p:cNvPr>
          <p:cNvPicPr>
            <a:picLocks noChangeAspect="1"/>
          </p:cNvPicPr>
          <p:nvPr/>
        </p:nvPicPr>
        <p:blipFill>
          <a:blip r:embed="rId5"/>
          <a:stretch>
            <a:fillRect/>
          </a:stretch>
        </p:blipFill>
        <p:spPr>
          <a:xfrm>
            <a:off x="600483" y="3401808"/>
            <a:ext cx="837732" cy="1137919"/>
          </a:xfrm>
          <a:prstGeom prst="rect">
            <a:avLst/>
          </a:prstGeom>
        </p:spPr>
      </p:pic>
    </p:spTree>
    <p:extLst>
      <p:ext uri="{BB962C8B-B14F-4D97-AF65-F5344CB8AC3E}">
        <p14:creationId xmlns:p14="http://schemas.microsoft.com/office/powerpoint/2010/main" val="79167172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0755F-23AB-1D46-B272-E88FEB5DDC37}"/>
              </a:ext>
            </a:extLst>
          </p:cNvPr>
          <p:cNvSpPr>
            <a:spLocks noGrp="1"/>
          </p:cNvSpPr>
          <p:nvPr>
            <p:ph type="title"/>
          </p:nvPr>
        </p:nvSpPr>
        <p:spPr/>
        <p:txBody>
          <a:bodyPr/>
          <a:lstStyle/>
          <a:p>
            <a:r>
              <a:rPr lang="en-US" dirty="0"/>
              <a:t>Vita</a:t>
            </a:r>
          </a:p>
        </p:txBody>
      </p:sp>
      <p:sp>
        <p:nvSpPr>
          <p:cNvPr id="3" name="Content Placeholder 2">
            <a:extLst>
              <a:ext uri="{FF2B5EF4-FFF2-40B4-BE49-F238E27FC236}">
                <a16:creationId xmlns:a16="http://schemas.microsoft.com/office/drawing/2014/main" id="{EC103A8B-6BBB-764A-88BB-96225D70A0BB}"/>
              </a:ext>
            </a:extLst>
          </p:cNvPr>
          <p:cNvSpPr>
            <a:spLocks noGrp="1"/>
          </p:cNvSpPr>
          <p:nvPr>
            <p:ph idx="1"/>
          </p:nvPr>
        </p:nvSpPr>
        <p:spPr>
          <a:xfrm>
            <a:off x="402005" y="833378"/>
            <a:ext cx="8566638" cy="3706350"/>
          </a:xfrm>
        </p:spPr>
        <p:txBody>
          <a:bodyPr/>
          <a:lstStyle/>
          <a:p>
            <a:r>
              <a:rPr lang="en-US" sz="1400" b="1" dirty="0"/>
              <a:t>G. Melki</a:t>
            </a:r>
            <a:r>
              <a:rPr lang="en-US" sz="1400" dirty="0"/>
              <a:t>, A. Cano, V. </a:t>
            </a:r>
            <a:r>
              <a:rPr lang="en-US" sz="1400" dirty="0" err="1"/>
              <a:t>Kecman</a:t>
            </a:r>
            <a:r>
              <a:rPr lang="en-US" sz="1400" dirty="0"/>
              <a:t>, and S. Ventura. “</a:t>
            </a:r>
            <a:r>
              <a:rPr lang="en-US" sz="1400" i="1" dirty="0"/>
              <a:t>OLLAWV: </a:t>
            </a:r>
            <a:r>
              <a:rPr lang="en-US" sz="1400" i="1" dirty="0" err="1"/>
              <a:t>OnLine</a:t>
            </a:r>
            <a:r>
              <a:rPr lang="en-US" sz="1400" i="1" dirty="0"/>
              <a:t> Learning Algorithm using Worst-Violators</a:t>
            </a:r>
            <a:r>
              <a:rPr lang="en-US" sz="1400" dirty="0"/>
              <a:t>”. Applied Soft Computing, vol. 66, pp. 384-393, 2018.</a:t>
            </a:r>
            <a:endParaRPr lang="en-US" sz="1400" b="1" dirty="0"/>
          </a:p>
          <a:p>
            <a:r>
              <a:rPr lang="en-US" sz="1400" b="1" dirty="0"/>
              <a:t>G. Melki</a:t>
            </a:r>
            <a:r>
              <a:rPr lang="en-US" sz="1400" dirty="0"/>
              <a:t>, A. Cano, and S. Ventura. “</a:t>
            </a:r>
            <a:r>
              <a:rPr lang="en-US" sz="1400" i="1" dirty="0"/>
              <a:t>MIRSVM: Multi-Instance Support Vector Machine with Bag Representatives</a:t>
            </a:r>
            <a:r>
              <a:rPr lang="en-US" sz="1400" dirty="0"/>
              <a:t>”. Pattern Recognition, vol. 79, pp. 228-241, 2018. </a:t>
            </a:r>
            <a:endParaRPr lang="en-US" sz="1400" b="1" dirty="0"/>
          </a:p>
          <a:p>
            <a:r>
              <a:rPr lang="en-US" sz="1400" b="1" dirty="0"/>
              <a:t>G. Melki</a:t>
            </a:r>
            <a:r>
              <a:rPr lang="en-US" sz="1400" dirty="0"/>
              <a:t>, A. Cano, V. </a:t>
            </a:r>
            <a:r>
              <a:rPr lang="en-US" sz="1400" dirty="0" err="1"/>
              <a:t>Kecman</a:t>
            </a:r>
            <a:r>
              <a:rPr lang="en-US" sz="1400" dirty="0"/>
              <a:t>, and S. Ventura. “</a:t>
            </a:r>
            <a:r>
              <a:rPr lang="en-US" sz="1400" i="1" dirty="0"/>
              <a:t>Multi-target support vector regression via correlation regressor chains</a:t>
            </a:r>
            <a:r>
              <a:rPr lang="en-US" sz="1400" dirty="0"/>
              <a:t>”. Information Sciences, vol. 415-416, pp. 53–69, 2017.</a:t>
            </a:r>
          </a:p>
          <a:p>
            <a:r>
              <a:rPr lang="en-US" sz="1400" b="1" dirty="0"/>
              <a:t>G. Melki</a:t>
            </a:r>
            <a:r>
              <a:rPr lang="en-US" sz="1400" dirty="0"/>
              <a:t>, </a:t>
            </a:r>
            <a:r>
              <a:rPr lang="en-US" sz="1400" i="1" dirty="0"/>
              <a:t>Fast Online Training of L1 Support Vector Machines</a:t>
            </a:r>
            <a:r>
              <a:rPr lang="en-US" sz="1400" dirty="0"/>
              <a:t>, Master's Thesis, Virginia Commonwealth University, 2016.</a:t>
            </a:r>
          </a:p>
          <a:p>
            <a:r>
              <a:rPr lang="en-US" sz="1400" b="1" dirty="0"/>
              <a:t>G. Melki</a:t>
            </a:r>
            <a:r>
              <a:rPr lang="en-US" sz="1400" dirty="0"/>
              <a:t>, V. </a:t>
            </a:r>
            <a:r>
              <a:rPr lang="en-US" sz="1400" dirty="0" err="1"/>
              <a:t>Kecman</a:t>
            </a:r>
            <a:r>
              <a:rPr lang="en-US" sz="1400" dirty="0"/>
              <a:t>, </a:t>
            </a:r>
            <a:r>
              <a:rPr lang="en-US" sz="1400" i="1" dirty="0"/>
              <a:t>Speeding Up Online Training of L1 Support Vector Machines</a:t>
            </a:r>
            <a:r>
              <a:rPr lang="en-US" sz="1400" dirty="0"/>
              <a:t>, In: Proceedings of the IEEE </a:t>
            </a:r>
            <a:r>
              <a:rPr lang="en-US" sz="1400" dirty="0" err="1"/>
              <a:t>SoutheastCon</a:t>
            </a:r>
            <a:r>
              <a:rPr lang="en-US" sz="1400" dirty="0"/>
              <a:t>, 2016, pp. 1-6, 2016.</a:t>
            </a:r>
          </a:p>
          <a:p>
            <a:r>
              <a:rPr lang="en-US" sz="1400" dirty="0"/>
              <a:t>V. </a:t>
            </a:r>
            <a:r>
              <a:rPr lang="en-US" sz="1400" dirty="0" err="1"/>
              <a:t>Kecman</a:t>
            </a:r>
            <a:r>
              <a:rPr lang="en-US" sz="1400" dirty="0"/>
              <a:t>, </a:t>
            </a:r>
            <a:r>
              <a:rPr lang="en-US" sz="1400" b="1" dirty="0"/>
              <a:t>G. Melki</a:t>
            </a:r>
            <a:r>
              <a:rPr lang="en-US" sz="1400" dirty="0"/>
              <a:t>, </a:t>
            </a:r>
            <a:r>
              <a:rPr lang="en-US" sz="1400" i="1" dirty="0"/>
              <a:t>Fast Online Algorithm for SVMs</a:t>
            </a:r>
            <a:r>
              <a:rPr lang="en-US" sz="1400" dirty="0"/>
              <a:t>, In: Proceedings of the IEEE </a:t>
            </a:r>
            <a:r>
              <a:rPr lang="en-US" sz="1400" dirty="0" err="1"/>
              <a:t>SoutheastCon</a:t>
            </a:r>
            <a:r>
              <a:rPr lang="en-US" sz="1400" dirty="0"/>
              <a:t>, 2016, pp. 1-6, 2016.</a:t>
            </a:r>
          </a:p>
          <a:p>
            <a:r>
              <a:rPr lang="en-US" sz="1400" dirty="0"/>
              <a:t>V. </a:t>
            </a:r>
            <a:r>
              <a:rPr lang="en-US" sz="1400" dirty="0" err="1"/>
              <a:t>Kecman</a:t>
            </a:r>
            <a:r>
              <a:rPr lang="en-US" sz="1400" dirty="0"/>
              <a:t>, L. </a:t>
            </a:r>
            <a:r>
              <a:rPr lang="en-US" sz="1400" dirty="0" err="1"/>
              <a:t>Zigiç</a:t>
            </a:r>
            <a:r>
              <a:rPr lang="en-US" sz="1400" dirty="0"/>
              <a:t>, </a:t>
            </a:r>
            <a:r>
              <a:rPr lang="en-US" sz="1400" b="1" dirty="0"/>
              <a:t>G. Melki</a:t>
            </a:r>
            <a:r>
              <a:rPr lang="en-US" sz="1400" dirty="0"/>
              <a:t>, </a:t>
            </a:r>
            <a:r>
              <a:rPr lang="en-US" sz="1400" i="1" dirty="0"/>
              <a:t>Models and Algorithms for Support Vector Machines: Direct L2 SVM</a:t>
            </a:r>
            <a:r>
              <a:rPr lang="en-US" sz="1400" dirty="0"/>
              <a:t>, Seminar at Max Planck Institute for Intelligent Systems, Empirical Inference, </a:t>
            </a:r>
            <a:r>
              <a:rPr lang="en-US" sz="1400" dirty="0" err="1"/>
              <a:t>Tübigen</a:t>
            </a:r>
            <a:r>
              <a:rPr lang="en-US" sz="1400" dirty="0"/>
              <a:t>, Germany, 2015.</a:t>
            </a:r>
          </a:p>
          <a:p>
            <a:endParaRPr lang="en-US" sz="1400" dirty="0"/>
          </a:p>
        </p:txBody>
      </p:sp>
      <p:sp>
        <p:nvSpPr>
          <p:cNvPr id="5" name="Slide Number Placeholder 4">
            <a:extLst>
              <a:ext uri="{FF2B5EF4-FFF2-40B4-BE49-F238E27FC236}">
                <a16:creationId xmlns:a16="http://schemas.microsoft.com/office/drawing/2014/main" id="{5C92FB3B-343C-AA41-98E2-1F37276FBA02}"/>
              </a:ext>
            </a:extLst>
          </p:cNvPr>
          <p:cNvSpPr>
            <a:spLocks noGrp="1"/>
          </p:cNvSpPr>
          <p:nvPr>
            <p:ph type="sldNum" sz="quarter" idx="4"/>
          </p:nvPr>
        </p:nvSpPr>
        <p:spPr/>
        <p:txBody>
          <a:bodyPr/>
          <a:lstStyle/>
          <a:p>
            <a:fld id="{51F1AC64-B052-AA44-9FFA-523D4080C13E}" type="slidenum">
              <a:rPr lang="en-US" smtClean="0"/>
              <a:pPr/>
              <a:t>64</a:t>
            </a:fld>
            <a:endParaRPr lang="en-US" dirty="0"/>
          </a:p>
        </p:txBody>
      </p:sp>
    </p:spTree>
    <p:extLst>
      <p:ext uri="{BB962C8B-B14F-4D97-AF65-F5344CB8AC3E}">
        <p14:creationId xmlns:p14="http://schemas.microsoft.com/office/powerpoint/2010/main" val="20037375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A767E-E0EA-634E-9C25-BB0E490E0219}"/>
              </a:ext>
            </a:extLst>
          </p:cNvPr>
          <p:cNvSpPr>
            <a:spLocks noGrp="1"/>
          </p:cNvSpPr>
          <p:nvPr>
            <p:ph type="title"/>
          </p:nvPr>
        </p:nvSpPr>
        <p:spPr/>
        <p:txBody>
          <a:bodyPr/>
          <a:lstStyle/>
          <a:p>
            <a:r>
              <a:rPr lang="en-US" dirty="0"/>
              <a:t>Contributions</a:t>
            </a:r>
          </a:p>
        </p:txBody>
      </p:sp>
      <p:sp>
        <p:nvSpPr>
          <p:cNvPr id="3" name="Content Placeholder 2">
            <a:extLst>
              <a:ext uri="{FF2B5EF4-FFF2-40B4-BE49-F238E27FC236}">
                <a16:creationId xmlns:a16="http://schemas.microsoft.com/office/drawing/2014/main" id="{36E20A09-9C4A-7247-BBD8-2F450D1C22EC}"/>
              </a:ext>
            </a:extLst>
          </p:cNvPr>
          <p:cNvSpPr>
            <a:spLocks noGrp="1"/>
          </p:cNvSpPr>
          <p:nvPr>
            <p:ph idx="1"/>
          </p:nvPr>
        </p:nvSpPr>
        <p:spPr/>
        <p:txBody>
          <a:bodyPr/>
          <a:lstStyle/>
          <a:p>
            <a:r>
              <a:rPr lang="en-US" b="1" dirty="0"/>
              <a:t>Multi-Target</a:t>
            </a:r>
            <a:r>
              <a:rPr lang="en-US" dirty="0"/>
              <a:t> support vector regressors using maximum correlation chains</a:t>
            </a:r>
          </a:p>
          <a:p>
            <a:endParaRPr lang="en-US" dirty="0"/>
          </a:p>
          <a:p>
            <a:r>
              <a:rPr lang="en-US" b="1" dirty="0"/>
              <a:t>Multi-Instance</a:t>
            </a:r>
            <a:r>
              <a:rPr lang="en-US" dirty="0"/>
              <a:t> support vector machine bag-level formulation and algorithm</a:t>
            </a:r>
          </a:p>
          <a:p>
            <a:endParaRPr lang="en-US" dirty="0"/>
          </a:p>
          <a:p>
            <a:r>
              <a:rPr lang="en-US" b="1" dirty="0"/>
              <a:t>Online</a:t>
            </a:r>
            <a:r>
              <a:rPr lang="en-US" dirty="0"/>
              <a:t>, i.e. stochastic, support vector machine with novel stopping criterion &amp; update</a:t>
            </a:r>
          </a:p>
          <a:p>
            <a:endParaRPr lang="en-US" dirty="0"/>
          </a:p>
          <a:p>
            <a:r>
              <a:rPr lang="en-US" b="1" dirty="0"/>
              <a:t>Data Stream</a:t>
            </a:r>
            <a:r>
              <a:rPr lang="en-US" dirty="0"/>
              <a:t> support vector machines for batched streams</a:t>
            </a:r>
          </a:p>
        </p:txBody>
      </p:sp>
      <p:sp>
        <p:nvSpPr>
          <p:cNvPr id="7" name="Slide Number Placeholder 6">
            <a:extLst>
              <a:ext uri="{FF2B5EF4-FFF2-40B4-BE49-F238E27FC236}">
                <a16:creationId xmlns:a16="http://schemas.microsoft.com/office/drawing/2014/main" id="{0F7656FD-71B3-C44F-A153-D8A52909699A}"/>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7</a:t>
            </a:fld>
            <a:endParaRPr lang="en-US" dirty="0"/>
          </a:p>
        </p:txBody>
      </p:sp>
    </p:spTree>
    <p:extLst>
      <p:ext uri="{BB962C8B-B14F-4D97-AF65-F5344CB8AC3E}">
        <p14:creationId xmlns:p14="http://schemas.microsoft.com/office/powerpoint/2010/main" val="2547954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AB9A6-5EA8-984E-84DD-02EA4280896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1ED28C2-8222-7E41-B5F3-3CB6F7E5AD0E}"/>
              </a:ext>
            </a:extLst>
          </p:cNvPr>
          <p:cNvSpPr>
            <a:spLocks noGrp="1"/>
          </p:cNvSpPr>
          <p:nvPr>
            <p:ph idx="1"/>
          </p:nvPr>
        </p:nvSpPr>
        <p:spPr>
          <a:xfrm>
            <a:off x="507627" y="833378"/>
            <a:ext cx="8128747" cy="3706350"/>
          </a:xfrm>
        </p:spPr>
        <p:txBody>
          <a:bodyPr numCol="2"/>
          <a:lstStyle/>
          <a:p>
            <a:r>
              <a:rPr lang="en-US" b="1" dirty="0"/>
              <a:t>Background</a:t>
            </a:r>
          </a:p>
          <a:p>
            <a:pPr lvl="1"/>
            <a:r>
              <a:rPr lang="en-US" dirty="0"/>
              <a:t>Support Vector Machines</a:t>
            </a:r>
          </a:p>
          <a:p>
            <a:pPr lvl="1"/>
            <a:r>
              <a:rPr lang="en-US" dirty="0"/>
              <a:t>NN &amp; SVMs: Form vs. Norm</a:t>
            </a:r>
          </a:p>
          <a:p>
            <a:pPr lvl="1"/>
            <a:r>
              <a:rPr lang="en-US" dirty="0"/>
              <a:t>SVM Solvers</a:t>
            </a:r>
          </a:p>
          <a:p>
            <a:r>
              <a:rPr lang="en-US" b="1" dirty="0"/>
              <a:t>Multi-Target SVR using Maximum Correlation Chains</a:t>
            </a:r>
          </a:p>
          <a:p>
            <a:pPr lvl="1"/>
            <a:r>
              <a:rPr lang="en-US" dirty="0"/>
              <a:t>Novel SVMs for MT Regression</a:t>
            </a:r>
          </a:p>
          <a:p>
            <a:pPr lvl="1"/>
            <a:r>
              <a:rPr lang="en-US" dirty="0"/>
              <a:t>Experimental Environment</a:t>
            </a:r>
          </a:p>
          <a:p>
            <a:pPr lvl="1"/>
            <a:r>
              <a:rPr lang="en-US" dirty="0"/>
              <a:t>Results &amp; Statistical Analysis</a:t>
            </a:r>
          </a:p>
          <a:p>
            <a:pPr lvl="1"/>
            <a:r>
              <a:rPr lang="en-US" dirty="0"/>
              <a:t>MTR Conclusions</a:t>
            </a:r>
          </a:p>
          <a:p>
            <a:r>
              <a:rPr lang="en-US" b="1"/>
              <a:t>Multi-Instance </a:t>
            </a:r>
            <a:r>
              <a:rPr lang="en-US" b="1" dirty="0"/>
              <a:t>SVM using Bag Representatives</a:t>
            </a:r>
          </a:p>
          <a:p>
            <a:pPr lvl="1"/>
            <a:r>
              <a:rPr lang="en-US" dirty="0"/>
              <a:t>Novel SVM for MI Classification</a:t>
            </a:r>
          </a:p>
          <a:p>
            <a:pPr lvl="1"/>
            <a:r>
              <a:rPr lang="en-US" dirty="0"/>
              <a:t>Experimental Environment</a:t>
            </a:r>
          </a:p>
          <a:p>
            <a:pPr lvl="1"/>
            <a:r>
              <a:rPr lang="en-US" dirty="0"/>
              <a:t>Results &amp; Statistical Analysis</a:t>
            </a:r>
          </a:p>
          <a:p>
            <a:pPr lvl="1"/>
            <a:r>
              <a:rPr lang="en-US" dirty="0"/>
              <a:t>MIL Conclusions</a:t>
            </a:r>
          </a:p>
        </p:txBody>
      </p:sp>
      <p:sp>
        <p:nvSpPr>
          <p:cNvPr id="4" name="Footer Placeholder 3">
            <a:extLst>
              <a:ext uri="{FF2B5EF4-FFF2-40B4-BE49-F238E27FC236}">
                <a16:creationId xmlns:a16="http://schemas.microsoft.com/office/drawing/2014/main" id="{E5219C8B-7942-1949-9D75-6128A80EF674}"/>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81547D56-D31D-3D42-BA4D-05A84BB52FA6}"/>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8</a:t>
            </a:fld>
            <a:endParaRPr lang="en-US" dirty="0"/>
          </a:p>
        </p:txBody>
      </p:sp>
    </p:spTree>
    <p:extLst>
      <p:ext uri="{BB962C8B-B14F-4D97-AF65-F5344CB8AC3E}">
        <p14:creationId xmlns:p14="http://schemas.microsoft.com/office/powerpoint/2010/main" val="2562118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86CB1D-542B-6547-918C-1DC26914C1C1}"/>
              </a:ext>
            </a:extLst>
          </p:cNvPr>
          <p:cNvSpPr>
            <a:spLocks noGrp="1"/>
          </p:cNvSpPr>
          <p:nvPr>
            <p:ph type="title"/>
          </p:nvPr>
        </p:nvSpPr>
        <p:spPr/>
        <p:txBody>
          <a:bodyPr/>
          <a:lstStyle/>
          <a:p>
            <a:r>
              <a:rPr lang="en-US" dirty="0"/>
              <a:t>Support Vector Machines (SVM)</a:t>
            </a:r>
          </a:p>
        </p:txBody>
      </p:sp>
      <p:sp>
        <p:nvSpPr>
          <p:cNvPr id="3" name="Content Placeholder 2">
            <a:extLst>
              <a:ext uri="{FF2B5EF4-FFF2-40B4-BE49-F238E27FC236}">
                <a16:creationId xmlns:a16="http://schemas.microsoft.com/office/drawing/2014/main" id="{DAC46DBD-AA3A-CE41-9E33-03091669BD23}"/>
              </a:ext>
            </a:extLst>
          </p:cNvPr>
          <p:cNvSpPr>
            <a:spLocks noGrp="1"/>
          </p:cNvSpPr>
          <p:nvPr>
            <p:ph idx="1"/>
          </p:nvPr>
        </p:nvSpPr>
        <p:spPr>
          <a:xfrm>
            <a:off x="628651" y="1119405"/>
            <a:ext cx="7886700" cy="3706350"/>
          </a:xfrm>
        </p:spPr>
        <p:txBody>
          <a:bodyPr/>
          <a:lstStyle/>
          <a:p>
            <a:r>
              <a:rPr lang="en-US" dirty="0"/>
              <a:t>SVMs have been developed in order to target modern machine learning problems: </a:t>
            </a:r>
          </a:p>
          <a:p>
            <a:pPr lvl="1"/>
            <a:r>
              <a:rPr lang="en-US" sz="2000" b="1" dirty="0"/>
              <a:t>learning from high dimensional &amp; sparse data.</a:t>
            </a:r>
          </a:p>
          <a:p>
            <a:pPr marL="457177" lvl="1" indent="0">
              <a:buNone/>
            </a:pPr>
            <a:endParaRPr lang="en-US" sz="2000" b="1" i="1" dirty="0"/>
          </a:p>
          <a:p>
            <a:r>
              <a:rPr lang="en-US" dirty="0"/>
              <a:t>This has been achieved by introducing novel cost function.</a:t>
            </a:r>
          </a:p>
          <a:p>
            <a:pPr marL="0" indent="0">
              <a:buNone/>
            </a:pPr>
            <a:endParaRPr lang="en-US" dirty="0"/>
          </a:p>
          <a:p>
            <a:r>
              <a:rPr lang="en-US" dirty="0"/>
              <a:t>Well, what is the novel cost function and what is so attractive about it?</a:t>
            </a:r>
          </a:p>
          <a:p>
            <a:endParaRPr lang="en-US" dirty="0"/>
          </a:p>
        </p:txBody>
      </p:sp>
      <p:sp>
        <p:nvSpPr>
          <p:cNvPr id="5" name="Slide Number Placeholder 4">
            <a:extLst>
              <a:ext uri="{FF2B5EF4-FFF2-40B4-BE49-F238E27FC236}">
                <a16:creationId xmlns:a16="http://schemas.microsoft.com/office/drawing/2014/main" id="{45BCB594-0DB2-2F4D-82C8-E9AD7D88E090}"/>
              </a:ext>
            </a:extLst>
          </p:cNvPr>
          <p:cNvSpPr>
            <a:spLocks noGrp="1"/>
          </p:cNvSpPr>
          <p:nvPr>
            <p:ph type="sldNum" sz="quarter" idx="4"/>
          </p:nvPr>
        </p:nvSpPr>
        <p:spPr/>
        <p:txBody>
          <a:bodyPr/>
          <a:lstStyle/>
          <a:p>
            <a:fld id="{51F1AC64-B052-AA44-9FFA-523D4080C13E}" type="slidenum">
              <a:rPr lang="en-US" smtClean="0"/>
              <a:pPr/>
              <a:t>9</a:t>
            </a:fld>
            <a:endParaRPr lang="en-US" dirty="0"/>
          </a:p>
        </p:txBody>
      </p:sp>
    </p:spTree>
    <p:extLst>
      <p:ext uri="{BB962C8B-B14F-4D97-AF65-F5344CB8AC3E}">
        <p14:creationId xmlns:p14="http://schemas.microsoft.com/office/powerpoint/2010/main" val="443094035"/>
      </p:ext>
    </p:extLst>
  </p:cSld>
  <p:clrMapOvr>
    <a:masterClrMapping/>
  </p:clrMapOvr>
</p:sld>
</file>

<file path=ppt/theme/theme1.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15364</TotalTime>
  <Words>8365</Words>
  <Application>Microsoft Macintosh PowerPoint</Application>
  <PresentationFormat>On-screen Show (16:9)</PresentationFormat>
  <Paragraphs>1084</Paragraphs>
  <Slides>64</Slides>
  <Notes>44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64</vt:i4>
      </vt:variant>
    </vt:vector>
  </HeadingPairs>
  <TitlesOfParts>
    <vt:vector size="69" baseType="lpstr">
      <vt:lpstr>Arial</vt:lpstr>
      <vt:lpstr>Calibri</vt:lpstr>
      <vt:lpstr>Cambria Math</vt:lpstr>
      <vt:lpstr>Times New Roman</vt:lpstr>
      <vt:lpstr>2_Custom Design</vt:lpstr>
      <vt:lpstr>Novel Support Vector Machines for Diverse Learning Paradigms</vt:lpstr>
      <vt:lpstr>Motivation</vt:lpstr>
      <vt:lpstr>Multiple-Target Learning</vt:lpstr>
      <vt:lpstr>Multiple-Instance Learning</vt:lpstr>
      <vt:lpstr>Data Stream Learning</vt:lpstr>
      <vt:lpstr>Data Stream Learning</vt:lpstr>
      <vt:lpstr>Contributions</vt:lpstr>
      <vt:lpstr>Agenda</vt:lpstr>
      <vt:lpstr>Support Vector Machines (SVM)</vt:lpstr>
      <vt:lpstr>NN &amp; SVMs: Form vs. Norm</vt:lpstr>
      <vt:lpstr>Support Vector Machines</vt:lpstr>
      <vt:lpstr>Using Kernels</vt:lpstr>
      <vt:lpstr>Solving the SVM Problem</vt:lpstr>
      <vt:lpstr>Multi-Target SVR using Maximum Correlation Chains </vt:lpstr>
      <vt:lpstr>Multi-Target Regression</vt:lpstr>
      <vt:lpstr>Base-Line Multi-Target SVR</vt:lpstr>
      <vt:lpstr>SVR with Random Chains (SVRRC)</vt:lpstr>
      <vt:lpstr>SVR max-Correlation Chain (SVRCC)</vt:lpstr>
      <vt:lpstr>Experimental Environment</vt:lpstr>
      <vt:lpstr>PowerPoint Presentation</vt:lpstr>
      <vt:lpstr>PowerPoint Presentation</vt:lpstr>
      <vt:lpstr>PowerPoint Presentation</vt:lpstr>
      <vt:lpstr>Multi-Instance SVM using Bag Representatives</vt:lpstr>
      <vt:lpstr>Multi-Instance Classification</vt:lpstr>
      <vt:lpstr>Multi-Instance Classification</vt:lpstr>
      <vt:lpstr>Multi-Instance Classification</vt:lpstr>
      <vt:lpstr>MIRSVM: Formulations</vt:lpstr>
      <vt:lpstr>MIRSVM: Algorithm</vt:lpstr>
      <vt:lpstr>Comparison of MIRSVM and MISVM</vt:lpstr>
      <vt:lpstr>Experimental Environment</vt:lpstr>
      <vt:lpstr>Results</vt:lpstr>
      <vt:lpstr>Results</vt:lpstr>
      <vt:lpstr>Multi-Instance Classification Conclusions</vt:lpstr>
      <vt:lpstr>Online SVM using                        Worst-Violators</vt:lpstr>
      <vt:lpstr>Online Learning</vt:lpstr>
      <vt:lpstr>Online Learning</vt:lpstr>
      <vt:lpstr>OLLAWV: Formulation</vt:lpstr>
      <vt:lpstr>OLLAWV: Formulation</vt:lpstr>
      <vt:lpstr>OLLAWV: Algorithm</vt:lpstr>
      <vt:lpstr>Experimental Environment</vt:lpstr>
      <vt:lpstr>SVM Comparison Results</vt:lpstr>
      <vt:lpstr>Non-SVM Comparison Results</vt:lpstr>
      <vt:lpstr>OLLAWV Conclusions</vt:lpstr>
      <vt:lpstr>OLLAWV for Batched Data Streams</vt:lpstr>
      <vt:lpstr>Data Stream Classification</vt:lpstr>
      <vt:lpstr>Data Stream Classification</vt:lpstr>
      <vt:lpstr>Data Stream Classification</vt:lpstr>
      <vt:lpstr>Data Stream Classification</vt:lpstr>
      <vt:lpstr>OnLine Learning Algorithm – List 2</vt:lpstr>
      <vt:lpstr>Comparison: OLLAWV vs. OLLA List 2</vt:lpstr>
      <vt:lpstr>Experimental Environment</vt:lpstr>
      <vt:lpstr>Results</vt:lpstr>
      <vt:lpstr>Results</vt:lpstr>
      <vt:lpstr>Data Stream Classification Conclusions</vt:lpstr>
      <vt:lpstr>Conclusions &amp; Future Work</vt:lpstr>
      <vt:lpstr>Conclusions</vt:lpstr>
      <vt:lpstr>Conclusions</vt:lpstr>
      <vt:lpstr>Conclusions</vt:lpstr>
      <vt:lpstr>Conclusions</vt:lpstr>
      <vt:lpstr>Future Work</vt:lpstr>
      <vt:lpstr>Future Work</vt:lpstr>
      <vt:lpstr>Future Work</vt:lpstr>
      <vt:lpstr>Publications</vt:lpstr>
      <vt:lpstr>Vita</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Melki</dc:creator>
  <cp:lastModifiedBy>Gabriella Melki</cp:lastModifiedBy>
  <cp:revision>1203</cp:revision>
  <cp:lastPrinted>2018-04-16T09:12:53Z</cp:lastPrinted>
  <dcterms:created xsi:type="dcterms:W3CDTF">2018-03-13T10:23:44Z</dcterms:created>
  <dcterms:modified xsi:type="dcterms:W3CDTF">2018-09-10T18:58:46Z</dcterms:modified>
</cp:coreProperties>
</file>

<file path=docProps/thumbnail.jpeg>
</file>